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2"/>
  </p:handoutMasterIdLst>
  <p:sldIdLst>
    <p:sldId id="341" r:id="rId3"/>
    <p:sldId id="1147" r:id="rId4"/>
    <p:sldId id="1140" r:id="rId6"/>
    <p:sldId id="1150" r:id="rId7"/>
    <p:sldId id="1153" r:id="rId8"/>
    <p:sldId id="1152" r:id="rId9"/>
    <p:sldId id="1154" r:id="rId10"/>
    <p:sldId id="1143"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8348" autoAdjust="0"/>
  </p:normalViewPr>
  <p:slideViewPr>
    <p:cSldViewPr snapToGrid="0" showGuides="1">
      <p:cViewPr varScale="1">
        <p:scale>
          <a:sx n="81" d="100"/>
          <a:sy n="81" d="100"/>
        </p:scale>
        <p:origin x="370"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5"/>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customXml" Target="../customXml/item3.xml"/><Relationship Id="rId17" Type="http://schemas.openxmlformats.org/officeDocument/2006/relationships/customXml" Target="../customXml/item2.xml"/><Relationship Id="rId16" Type="http://schemas.openxmlformats.org/officeDocument/2006/relationships/customXml" Target="../customXml/item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对运营商、设备商的好处 终端厂家的好处</a:t>
            </a:r>
            <a:endParaRPr lang="en-US" altLang="zh-CN" dirty="0"/>
          </a:p>
          <a:p>
            <a:r>
              <a:rPr lang="zh-CN" altLang="en-US" dirty="0"/>
              <a:t>不够显著，</a:t>
            </a:r>
            <a:r>
              <a:rPr lang="en-US" altLang="zh-CN" dirty="0"/>
              <a:t>benefit</a:t>
            </a:r>
            <a:r>
              <a:rPr lang="zh-CN" altLang="en-US" dirty="0"/>
              <a:t>，</a:t>
            </a:r>
            <a:endParaRPr lang="en-US" altLang="zh-CN" dirty="0"/>
          </a:p>
          <a:p>
            <a:r>
              <a:rPr lang="en-US" altLang="zh-CN" dirty="0"/>
              <a:t>6G data </a:t>
            </a:r>
            <a:r>
              <a:rPr lang="zh-CN" altLang="en-US" dirty="0"/>
              <a:t>可能是</a:t>
            </a:r>
            <a:r>
              <a:rPr lang="en-US" altLang="zh-CN" dirty="0"/>
              <a:t>6G</a:t>
            </a:r>
            <a:r>
              <a:rPr lang="zh-CN" altLang="en-US" dirty="0"/>
              <a:t>的一个</a:t>
            </a:r>
            <a:r>
              <a:rPr lang="en-US" altLang="zh-CN" dirty="0"/>
              <a:t>main drive opportunity for all the parties or industry</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SA2 have related work in R18 and R19, but lack of unified architecture design,,</a:t>
            </a:r>
            <a:r>
              <a:rPr lang="zh-CN" altLang="en-US" dirty="0"/>
              <a:t>需求从</a:t>
            </a:r>
            <a:r>
              <a:rPr lang="en-US" altLang="zh-CN" dirty="0"/>
              <a:t>RAN</a:t>
            </a:r>
            <a:r>
              <a:rPr lang="zh-CN" altLang="en-US" dirty="0"/>
              <a:t>时不时按场景来，但是缺统一架构设计。</a:t>
            </a:r>
            <a:endParaRPr lang="en-US" altLang="zh-CN" dirty="0"/>
          </a:p>
          <a:p>
            <a:r>
              <a:rPr lang="en-US" altLang="zh-CN" dirty="0"/>
              <a:t>RAN</a:t>
            </a:r>
            <a:r>
              <a:rPr lang="zh-CN" altLang="en-US" dirty="0"/>
              <a:t>最新的</a:t>
            </a:r>
            <a:r>
              <a:rPr lang="en-US" altLang="zh-CN" dirty="0"/>
              <a:t>LS</a:t>
            </a:r>
            <a:r>
              <a:rPr lang="zh-CN" altLang="en-US" dirty="0"/>
              <a:t>关于模型传输的</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用 </a:t>
            </a:r>
            <a:r>
              <a:rPr lang="en-US" altLang="zh-CN" dirty="0"/>
              <a:t>gap</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NF</a:t>
            </a:r>
            <a:r>
              <a:rPr lang="zh-CN" altLang="en-US" dirty="0"/>
              <a:t>变</a:t>
            </a:r>
            <a:r>
              <a:rPr lang="en-US" altLang="zh-CN" dirty="0"/>
              <a:t>CN</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Title Placeholder 1"/>
          <p:cNvSpPr txBox="1"/>
          <p:nvPr userDrawn="1"/>
        </p:nvSpPr>
        <p:spPr bwMode="auto">
          <a:xfrm>
            <a:off x="78325" y="65880"/>
            <a:ext cx="11899901" cy="51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tabLst>
                <a:tab pos="6120130" algn="r"/>
              </a:tabLst>
            </a:pPr>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3GPP TSG SA Meeting #109						SP-251128</a:t>
            </a:r>
            <a:endParaRPr lang="zh-CN" altLang="zh-CN"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Beijing, China, Sep 16 – 19, 2025</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325" y="544572"/>
            <a:ext cx="10515600"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293298" y="1523206"/>
            <a:ext cx="11060502" cy="465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1112" y="119141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7081" y="395415"/>
            <a:ext cx="1408113"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1320165" y="2328545"/>
            <a:ext cx="9144000" cy="1459230"/>
          </a:xfrm>
        </p:spPr>
        <p:txBody>
          <a:bodyPr/>
          <a:lstStyle/>
          <a:p>
            <a:pPr algn="ctr" eaLnBrk="1" hangingPunct="1"/>
            <a:r>
              <a:rPr lang="en-US" altLang="zh-CN" sz="4400" dirty="0">
                <a:latin typeface="Times New Roman" panose="02020603050405020304" pitchFamily="18" charset="0"/>
                <a:cs typeface="Times New Roman" panose="02020603050405020304" pitchFamily="18" charset="0"/>
              </a:rPr>
              <a:t>6G Data framework</a:t>
            </a:r>
            <a:br>
              <a:rPr lang="en-US" altLang="zh-CN" sz="4400" dirty="0">
                <a:latin typeface="Times New Roman" panose="02020603050405020304" pitchFamily="18" charset="0"/>
                <a:cs typeface="Times New Roman" panose="02020603050405020304" pitchFamily="18" charset="0"/>
              </a:rPr>
            </a:br>
            <a:r>
              <a:rPr lang="en-US" altLang="zh-CN" sz="4400" dirty="0">
                <a:latin typeface="Times New Roman" panose="02020603050405020304" pitchFamily="18" charset="0"/>
                <a:cs typeface="Times New Roman" panose="02020603050405020304" pitchFamily="18" charset="0"/>
              </a:rPr>
              <a:t>—motivation and work split</a:t>
            </a:r>
            <a:endParaRPr lang="en-GB" altLang="en-US" sz="4400" dirty="0">
              <a:latin typeface="Times New Roman" panose="02020603050405020304" pitchFamily="18" charset="0"/>
              <a:cs typeface="Times New Roman" panose="02020603050405020304" pitchFamily="18" charset="0"/>
            </a:endParaRPr>
          </a:p>
        </p:txBody>
      </p:sp>
      <p:sp>
        <p:nvSpPr>
          <p:cNvPr id="2" name="Title 1"/>
          <p:cNvSpPr txBox="1"/>
          <p:nvPr/>
        </p:nvSpPr>
        <p:spPr bwMode="auto">
          <a:xfrm>
            <a:off x="665480" y="4109720"/>
            <a:ext cx="10177145" cy="73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400" b="1" dirty="0"/>
              <a:t>China Mobile</a:t>
            </a:r>
            <a:r>
              <a:rPr lang="en-US" altLang="en-GB" sz="2400" b="1" dirty="0"/>
              <a:t>, </a:t>
            </a:r>
            <a:r>
              <a:rPr lang="en-US" altLang="zh-CN" sz="2400" b="1" dirty="0"/>
              <a:t>M</a:t>
            </a:r>
            <a:r>
              <a:rPr lang="en-US" altLang="zh-CN" sz="2400" b="1" dirty="0"/>
              <a:t>ediatek</a:t>
            </a:r>
            <a:endParaRPr lang="en-US" altLang="zh-CN" sz="2400" b="1"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2" y="623703"/>
            <a:ext cx="10515600" cy="646847"/>
          </a:xfrm>
        </p:spPr>
        <p:txBody>
          <a:bodyPr/>
          <a:lstStyle/>
          <a:p>
            <a:r>
              <a:rPr lang="en-US" altLang="en-GB" sz="3200" dirty="0">
                <a:latin typeface="Times New Roman" panose="02020603050405020304" pitchFamily="18" charset="0"/>
                <a:ea typeface="微软雅黑 Light" panose="020B0502040204020203" charset="-122"/>
                <a:cs typeface="Times New Roman" panose="02020603050405020304" pitchFamily="18" charset="0"/>
              </a:rPr>
              <a:t>Observation</a:t>
            </a:r>
            <a:r>
              <a:rPr lang="en-GB" sz="3200" dirty="0">
                <a:latin typeface="Times New Roman" panose="02020603050405020304" pitchFamily="18" charset="0"/>
                <a:ea typeface="微软雅黑 Light" panose="020B0502040204020203" charset="-122"/>
                <a:cs typeface="Times New Roman" panose="02020603050405020304" pitchFamily="18" charset="0"/>
              </a:rPr>
              <a:t> </a:t>
            </a:r>
            <a:r>
              <a:rPr lang="en-US" altLang="en-GB" sz="3200" dirty="0">
                <a:latin typeface="Times New Roman" panose="02020603050405020304" pitchFamily="18" charset="0"/>
                <a:ea typeface="微软雅黑 Light" panose="020B0502040204020203" charset="-122"/>
                <a:cs typeface="Times New Roman" panose="02020603050405020304" pitchFamily="18" charset="0"/>
              </a:rPr>
              <a:t>1: Big New Value Opportunity </a:t>
            </a:r>
            <a:r>
              <a:rPr lang="en-GB" sz="3200" dirty="0">
                <a:latin typeface="Times New Roman" panose="02020603050405020304" pitchFamily="18" charset="0"/>
                <a:ea typeface="微软雅黑 Light" panose="020B0502040204020203" charset="-122"/>
                <a:cs typeface="Times New Roman" panose="02020603050405020304" pitchFamily="18" charset="0"/>
              </a:rPr>
              <a:t>for</a:t>
            </a:r>
            <a:r>
              <a:rPr lang="en-US" altLang="en-GB" sz="3200" dirty="0">
                <a:latin typeface="Times New Roman" panose="02020603050405020304" pitchFamily="18" charset="0"/>
                <a:ea typeface="微软雅黑 Light" panose="020B0502040204020203" charset="-122"/>
                <a:cs typeface="Times New Roman" panose="02020603050405020304" pitchFamily="18" charset="0"/>
              </a:rPr>
              <a:t> the Industry</a:t>
            </a:r>
            <a:endParaRPr lang="en-US" altLang="en-GB" sz="3200" dirty="0">
              <a:latin typeface="Times New Roman" panose="02020603050405020304" pitchFamily="18" charset="0"/>
              <a:ea typeface="微软雅黑 Light" panose="020B0502040204020203" charset="-122"/>
              <a:cs typeface="Times New Roman" panose="02020603050405020304" pitchFamily="18" charset="0"/>
            </a:endParaRPr>
          </a:p>
        </p:txBody>
      </p:sp>
      <p:sp>
        <p:nvSpPr>
          <p:cNvPr id="4" name="Content Placeholder 2"/>
          <p:cNvSpPr txBox="1"/>
          <p:nvPr/>
        </p:nvSpPr>
        <p:spPr bwMode="auto">
          <a:xfrm>
            <a:off x="171450" y="1556385"/>
            <a:ext cx="1188212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GB"/>
            </a:defPPr>
            <a:lvl1pPr marL="228600" indent="-228600">
              <a:lnSpc>
                <a:spcPct val="90000"/>
              </a:lnSpc>
              <a:spcBef>
                <a:spcPts val="1000"/>
              </a:spcBef>
              <a:buBlip>
                <a:blip r:embed="rId1"/>
              </a:buBlip>
              <a:defRPr sz="2000">
                <a:latin typeface="+mn-lt"/>
                <a:cs typeface="+mn-cs"/>
              </a:defRPr>
            </a:lvl1pPr>
            <a:lvl2pPr marL="685800" lvl="1" indent="-228600">
              <a:lnSpc>
                <a:spcPct val="90000"/>
              </a:lnSpc>
              <a:spcBef>
                <a:spcPts val="500"/>
              </a:spcBef>
              <a:buClr>
                <a:schemeClr val="accent6"/>
              </a:buClr>
              <a:buFont typeface="Arial" panose="020B0604020202020204" pitchFamily="34" charset="0"/>
              <a:buChar char="•"/>
              <a:defRPr sz="20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a:spcBef>
                <a:spcPts val="0"/>
              </a:spcBef>
              <a:spcAft>
                <a:spcPts val="600"/>
              </a:spcAft>
            </a:pPr>
            <a:r>
              <a:rPr lang="en-US" altLang="zh-CN" b="1" dirty="0">
                <a:latin typeface="Times New Roman" panose="02020603050405020304" pitchFamily="18" charset="0"/>
                <a:ea typeface="微软雅黑 Light" panose="020B0502040204020203" charset="-122"/>
                <a:cs typeface="Times New Roman" panose="02020603050405020304" pitchFamily="18" charset="0"/>
              </a:rPr>
              <a:t>Requirement from SA1( TR22.870 clause 5.9.2) </a:t>
            </a:r>
            <a:endParaRPr lang="en-US" altLang="zh-CN" b="1" dirty="0">
              <a:latin typeface="Times New Roman" panose="02020603050405020304" pitchFamily="18" charset="0"/>
              <a:ea typeface="微软雅黑 Light" panose="020B0502040204020203" charset="-122"/>
              <a:cs typeface="Times New Roman" panose="02020603050405020304" pitchFamily="18" charset="0"/>
            </a:endParaRPr>
          </a:p>
          <a:p>
            <a:pPr lvl="1">
              <a:spcBef>
                <a:spcPts val="0"/>
              </a:spcBef>
              <a:spcAft>
                <a:spcPts val="600"/>
              </a:spcAft>
            </a:pPr>
            <a:r>
              <a:rPr lang="en-US" altLang="zh-CN" b="1" dirty="0">
                <a:latin typeface="Times New Roman" panose="02020603050405020304" pitchFamily="18" charset="0"/>
                <a:ea typeface="微软雅黑 Light" panose="020B0502040204020203" charset="-122"/>
                <a:cs typeface="Times New Roman" panose="02020603050405020304" pitchFamily="18" charset="0"/>
              </a:rPr>
              <a:t>New services like AI and sensing</a:t>
            </a:r>
            <a:r>
              <a:rPr lang="en-US" altLang="zh-CN" dirty="0">
                <a:latin typeface="Times New Roman" panose="02020603050405020304" pitchFamily="18" charset="0"/>
                <a:ea typeface="微软雅黑 Light" panose="020B0502040204020203" charset="-122"/>
                <a:cs typeface="Times New Roman" panose="02020603050405020304" pitchFamily="18" charset="0"/>
              </a:rPr>
              <a:t>: </a:t>
            </a:r>
            <a:r>
              <a:rPr lang="en-US" altLang="zh-CN" b="0" i="0" dirty="0">
                <a:effectLst/>
                <a:latin typeface="Times New Roman" panose="02020603050405020304" pitchFamily="18" charset="0"/>
                <a:ea typeface="微软雅黑 Light" panose="020B0502040204020203" charset="-122"/>
                <a:cs typeface="Times New Roman" panose="02020603050405020304" pitchFamily="18" charset="0"/>
              </a:rPr>
              <a:t>6G AI-native architecture and integrated communication-sensing services require massive heterogeneous data, demanding dedicated 6G data handling capabilities.</a:t>
            </a:r>
            <a:endParaRPr lang="en-US" altLang="zh-CN" dirty="0">
              <a:latin typeface="Times New Roman" panose="02020603050405020304" pitchFamily="18" charset="0"/>
              <a:ea typeface="微软雅黑 Light" panose="020B0502040204020203" charset="-122"/>
              <a:cs typeface="Times New Roman" panose="02020603050405020304" pitchFamily="18" charset="0"/>
            </a:endParaRPr>
          </a:p>
          <a:p>
            <a:pPr lvl="1">
              <a:spcBef>
                <a:spcPts val="0"/>
              </a:spcBef>
              <a:spcAft>
                <a:spcPts val="600"/>
              </a:spcAft>
            </a:pPr>
            <a:r>
              <a:rPr lang="en-US" altLang="zh-CN" dirty="0">
                <a:latin typeface="Times New Roman" panose="02020603050405020304" pitchFamily="18" charset="0"/>
                <a:ea typeface="微软雅黑 Light" panose="020B0502040204020203" charset="-122"/>
                <a:cs typeface="Times New Roman" panose="02020603050405020304" pitchFamily="18" charset="0"/>
              </a:rPr>
              <a:t>Sensing data, AI data, energy efficiency data, positioning, and other network data, all of these require </a:t>
            </a:r>
            <a:r>
              <a:rPr lang="en-US" altLang="zh-CN" b="1" dirty="0">
                <a:latin typeface="Times New Roman" panose="02020603050405020304" pitchFamily="18" charset="0"/>
                <a:ea typeface="微软雅黑 Light" panose="020B0502040204020203" charset="-122"/>
                <a:cs typeface="Times New Roman" panose="02020603050405020304" pitchFamily="18" charset="0"/>
              </a:rPr>
              <a:t>data handling mechanism </a:t>
            </a:r>
            <a:r>
              <a:rPr lang="en-US" altLang="zh-CN" dirty="0">
                <a:latin typeface="Times New Roman" panose="02020603050405020304" pitchFamily="18" charset="0"/>
                <a:ea typeface="微软雅黑 Light" panose="020B0502040204020203" charset="-122"/>
                <a:cs typeface="Times New Roman" panose="02020603050405020304" pitchFamily="18" charset="0"/>
              </a:rPr>
              <a:t>including data collection, data distribution, data processing, data storage, and data exposure. </a:t>
            </a:r>
            <a:endParaRPr lang="en-US" altLang="zh-CN" dirty="0">
              <a:latin typeface="Times New Roman" panose="02020603050405020304" pitchFamily="18" charset="0"/>
              <a:ea typeface="微软雅黑 Light" panose="020B0502040204020203" charset="-122"/>
              <a:cs typeface="Times New Roman" panose="02020603050405020304" pitchFamily="18" charset="0"/>
            </a:endParaRPr>
          </a:p>
          <a:p>
            <a:pPr>
              <a:spcBef>
                <a:spcPts val="0"/>
              </a:spcBef>
              <a:spcAft>
                <a:spcPts val="600"/>
              </a:spcAft>
            </a:pPr>
            <a:endParaRPr lang="en-US" altLang="zh-CN" b="1" dirty="0">
              <a:latin typeface="Times New Roman" panose="02020603050405020304" pitchFamily="18" charset="0"/>
              <a:ea typeface="微软雅黑 Light" panose="020B0502040204020203" charset="-122"/>
              <a:cs typeface="Times New Roman" panose="02020603050405020304" pitchFamily="18" charset="0"/>
            </a:endParaRPr>
          </a:p>
          <a:p>
            <a:pPr marL="228600" lvl="1">
              <a:spcBef>
                <a:spcPts val="0"/>
              </a:spcBef>
              <a:spcAft>
                <a:spcPts val="600"/>
              </a:spcAft>
              <a:buBlip>
                <a:blip r:embed="rId1"/>
              </a:buBlip>
            </a:pPr>
            <a:r>
              <a:rPr lang="en-US" altLang="zh-CN" b="1" dirty="0">
                <a:latin typeface="Times New Roman" panose="02020603050405020304" pitchFamily="18" charset="0"/>
                <a:ea typeface="微软雅黑 Light" panose="020B0502040204020203" charset="-122"/>
                <a:cs typeface="Times New Roman" panose="02020603050405020304" pitchFamily="18" charset="0"/>
              </a:rPr>
              <a:t>Data will become a new important opportunity for operators, vendors, and terminals in the 6G era. How to efficiently manage and uniformly expose data has become a key aspect.</a:t>
            </a:r>
            <a:endParaRPr lang="en-US" altLang="zh-CN" b="1" dirty="0">
              <a:latin typeface="Times New Roman" panose="02020603050405020304" pitchFamily="18" charset="0"/>
              <a:ea typeface="微软雅黑 Light" panose="020B0502040204020203" charset="-122"/>
              <a:cs typeface="Times New Roman" panose="02020603050405020304" pitchFamily="18" charset="0"/>
            </a:endParaRPr>
          </a:p>
          <a:p>
            <a:pPr lvl="1">
              <a:spcBef>
                <a:spcPts val="0"/>
              </a:spcBef>
              <a:spcAft>
                <a:spcPts val="600"/>
              </a:spcAft>
            </a:pPr>
            <a:r>
              <a:rPr lang="en-US" altLang="zh-CN" dirty="0">
                <a:latin typeface="Times New Roman" panose="02020603050405020304" pitchFamily="18" charset="0"/>
                <a:ea typeface="微软雅黑 Light" panose="020B0502040204020203" charset="-122"/>
                <a:cs typeface="Times New Roman" panose="02020603050405020304" pitchFamily="18" charset="0"/>
              </a:rPr>
              <a:t>6G data framework can effectively address the issue of data sharing across multiple domains (terminal, network, and application), facilitating multidimensional data fusion processing and exposure.</a:t>
            </a:r>
            <a:endParaRPr lang="en-US" altLang="zh-CN" dirty="0">
              <a:latin typeface="Times New Roman" panose="02020603050405020304" pitchFamily="18" charset="0"/>
              <a:ea typeface="微软雅黑 Light" panose="020B0502040204020203" charset="-122"/>
              <a:cs typeface="Times New Roman" panose="02020603050405020304" pitchFamily="18" charset="0"/>
            </a:endParaRPr>
          </a:p>
          <a:p>
            <a:pPr lvl="2">
              <a:spcBef>
                <a:spcPts val="0"/>
              </a:spcBef>
              <a:spcAft>
                <a:spcPts val="600"/>
              </a:spcAft>
            </a:pPr>
            <a:endParaRPr lang="en-US" altLang="zh-CN" b="1" dirty="0">
              <a:latin typeface="Times New Roman" panose="02020603050405020304" pitchFamily="18" charset="0"/>
              <a:ea typeface="微软雅黑 Light" panose="020B0502040204020203" charset="-122"/>
              <a:cs typeface="Times New Roman" panose="02020603050405020304" pitchFamily="18" charset="0"/>
            </a:endParaRPr>
          </a:p>
        </p:txBody>
      </p:sp>
      <p:sp>
        <p:nvSpPr>
          <p:cNvPr id="7" name="文本框 6"/>
          <p:cNvSpPr txBox="1"/>
          <p:nvPr/>
        </p:nvSpPr>
        <p:spPr>
          <a:xfrm>
            <a:off x="-5862" y="5462585"/>
            <a:ext cx="11948833" cy="400110"/>
          </a:xfrm>
          <a:prstGeom prst="rect">
            <a:avLst/>
          </a:prstGeom>
          <a:noFill/>
        </p:spPr>
        <p:txBody>
          <a:bodyPr wrap="square">
            <a:spAutoFit/>
          </a:bodyPr>
          <a:lstStyle/>
          <a:p>
            <a:pPr marL="457200" lvl="1" indent="0">
              <a:spcBef>
                <a:spcPts val="0"/>
              </a:spcBef>
              <a:buNone/>
            </a:pPr>
            <a:r>
              <a:rPr lang="en-US" altLang="zh-CN" sz="2000" b="1" dirty="0">
                <a:solidFill>
                  <a:schemeClr val="accent5"/>
                </a:solidFill>
                <a:latin typeface="Times New Roman" panose="02020603050405020304" pitchFamily="18" charset="0"/>
                <a:ea typeface="微软雅黑 Light" panose="020B0502040204020203" charset="-122"/>
                <a:cs typeface="Times New Roman" panose="02020603050405020304" pitchFamily="18" charset="0"/>
              </a:rPr>
              <a:t>Observation1</a:t>
            </a:r>
            <a:r>
              <a:rPr lang="zh-CN" altLang="en-US" sz="2000" b="1" dirty="0">
                <a:solidFill>
                  <a:schemeClr val="accent5"/>
                </a:solidFill>
                <a:latin typeface="Times New Roman" panose="02020603050405020304" pitchFamily="18" charset="0"/>
                <a:ea typeface="微软雅黑 Light" panose="020B0502040204020203" charset="-122"/>
                <a:cs typeface="Times New Roman" panose="02020603050405020304" pitchFamily="18" charset="0"/>
              </a:rPr>
              <a:t>：</a:t>
            </a:r>
            <a:r>
              <a:rPr lang="en-US" altLang="zh-CN" sz="2000" b="1" dirty="0">
                <a:solidFill>
                  <a:schemeClr val="accent5"/>
                </a:solidFill>
                <a:latin typeface="Times New Roman" panose="02020603050405020304" pitchFamily="18" charset="0"/>
                <a:ea typeface="微软雅黑 Light" panose="020B0502040204020203" charset="-122"/>
                <a:cs typeface="Times New Roman" panose="02020603050405020304" pitchFamily="18" charset="0"/>
              </a:rPr>
              <a:t>6G Data framework is a main drive opportunity for all the parties in the industry.</a:t>
            </a:r>
            <a:endParaRPr lang="en-US" altLang="zh-CN" sz="2000" b="1" dirty="0">
              <a:solidFill>
                <a:schemeClr val="accent5"/>
              </a:solidFill>
              <a:latin typeface="Times New Roman" panose="02020603050405020304" pitchFamily="18" charset="0"/>
              <a:ea typeface="微软雅黑 Light" panose="020B0502040204020203" charset="-122"/>
              <a:cs typeface="Times New Roman" panose="02020603050405020304" pitchFamily="18"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9" y="541386"/>
            <a:ext cx="10111232" cy="510382"/>
          </a:xfrm>
          <a:solidFill>
            <a:schemeClr val="bg1"/>
          </a:solidFill>
          <a:ln>
            <a:noFill/>
          </a:ln>
        </p:spPr>
        <p:txBody>
          <a:bodyPr vert="horz" wrap="square" lIns="91440" tIns="45720" rIns="91440" bIns="45720" numCol="1" anchor="ctr" anchorCtr="0" compatLnSpc="1"/>
          <a:lstStyle/>
          <a:p>
            <a:r>
              <a:rPr lang="en-US" altLang="zh-CN" sz="2800" dirty="0">
                <a:ea typeface="微软雅黑 Light" panose="020B0502040204020203" charset="-122"/>
              </a:rPr>
              <a:t>Observation 2: Work in SA2 Require A Unified Architecture Design</a:t>
            </a:r>
            <a:endParaRPr lang="en-US" altLang="zh-CN" sz="2800" dirty="0">
              <a:ea typeface="微软雅黑 Light" panose="020B0502040204020203" charset="-122"/>
            </a:endParaRPr>
          </a:p>
        </p:txBody>
      </p:sp>
      <p:sp>
        <p:nvSpPr>
          <p:cNvPr id="3" name="Content Placeholder 2"/>
          <p:cNvSpPr>
            <a:spLocks noGrp="1"/>
          </p:cNvSpPr>
          <p:nvPr>
            <p:ph idx="1"/>
          </p:nvPr>
        </p:nvSpPr>
        <p:spPr>
          <a:xfrm>
            <a:off x="384393" y="2022351"/>
            <a:ext cx="11060502" cy="3926618"/>
          </a:xfrm>
        </p:spPr>
        <p:txBody>
          <a:bodyPr/>
          <a:lstStyle/>
          <a:p>
            <a:pPr hangingPunct="0">
              <a:spcAft>
                <a:spcPts val="900"/>
              </a:spcAft>
            </a:pPr>
            <a:r>
              <a:rPr lang="en-GB" altLang="zh-CN" sz="1600" b="1" dirty="0">
                <a:solidFill>
                  <a:srgbClr val="000000"/>
                </a:solidFill>
                <a:ea typeface="宋体" panose="02010600030101010101" pitchFamily="2" charset="-122"/>
              </a:rPr>
              <a:t>D</a:t>
            </a:r>
            <a:r>
              <a:rPr lang="en-GB" altLang="zh-CN" sz="1600" b="1" dirty="0">
                <a:solidFill>
                  <a:srgbClr val="000000"/>
                </a:solidFill>
                <a:effectLst/>
                <a:ea typeface="宋体" panose="02010600030101010101" pitchFamily="2" charset="-122"/>
              </a:rPr>
              <a:t>ata collection and transmission</a:t>
            </a:r>
            <a:r>
              <a:rPr lang="en-GB" altLang="zh-CN" sz="1600" dirty="0">
                <a:solidFill>
                  <a:srgbClr val="000000"/>
                </a:solidFill>
                <a:effectLst/>
                <a:ea typeface="宋体" panose="02010600030101010101" pitchFamily="2" charset="-122"/>
              </a:rPr>
              <a:t>: In SA2, the NWDAF has utilizes DCCF and ADRF for AI training data collection and storage. However, the interface between NWDAF and NF using SBI may not be suitable for large data transmission (e.g., UPF event exposure data per UE can be 1~5Mbps, while the SBI signalling is generally Kbps), therefore the data collection mechanism should be upgraded to support large AI training data collection.</a:t>
            </a:r>
            <a:endParaRPr lang="zh-CN" altLang="zh-CN" sz="1600" dirty="0">
              <a:solidFill>
                <a:srgbClr val="000000"/>
              </a:solidFill>
              <a:effectLst/>
              <a:ea typeface="Malgun Gothic" panose="020B0503020000020004" pitchFamily="34" charset="-127"/>
            </a:endParaRPr>
          </a:p>
          <a:p>
            <a:pPr hangingPunct="0">
              <a:spcAft>
                <a:spcPts val="900"/>
              </a:spcAft>
            </a:pPr>
            <a:r>
              <a:rPr lang="en-GB" altLang="zh-CN" sz="1600" b="1" dirty="0">
                <a:solidFill>
                  <a:srgbClr val="000000"/>
                </a:solidFill>
                <a:ea typeface="宋体" panose="02010600030101010101" pitchFamily="2" charset="-122"/>
              </a:rPr>
              <a:t>R20 AIML KI#1: </a:t>
            </a:r>
            <a:r>
              <a:rPr lang="en-GB" altLang="zh-CN" sz="1600" dirty="0">
                <a:solidFill>
                  <a:srgbClr val="000000"/>
                </a:solidFill>
                <a:effectLst/>
                <a:ea typeface="宋体" panose="02010600030101010101" pitchFamily="2" charset="-122"/>
              </a:rPr>
              <a:t>the discussion of how to retrieve UE side training data is under discussion, and the requirement for core network is the training data can be visible or controllable by core network.</a:t>
            </a:r>
            <a:endParaRPr lang="zh-CN" altLang="zh-CN" sz="1600" dirty="0">
              <a:solidFill>
                <a:srgbClr val="000000"/>
              </a:solidFill>
              <a:effectLst/>
              <a:ea typeface="Malgun Gothic" panose="020B0503020000020004" pitchFamily="34" charset="-127"/>
            </a:endParaRPr>
          </a:p>
          <a:p>
            <a:pPr hangingPunct="0">
              <a:spcAft>
                <a:spcPts val="900"/>
              </a:spcAft>
            </a:pPr>
            <a:r>
              <a:rPr lang="en-GB" altLang="zh-CN" sz="1600" b="1" dirty="0">
                <a:solidFill>
                  <a:srgbClr val="000000"/>
                </a:solidFill>
                <a:effectLst/>
                <a:ea typeface="宋体" panose="02010600030101010101" pitchFamily="2" charset="-122"/>
              </a:rPr>
              <a:t>Sensing data transmission and exposure: </a:t>
            </a:r>
            <a:r>
              <a:rPr lang="en-GB" altLang="zh-CN" sz="1600" dirty="0">
                <a:solidFill>
                  <a:srgbClr val="000000"/>
                </a:solidFill>
                <a:effectLst/>
                <a:ea typeface="宋体" panose="02010600030101010101" pitchFamily="2" charset="-122"/>
              </a:rPr>
              <a:t>In SA2 5G-A R20 sensing architecture design, two typical requirements are to study </a:t>
            </a:r>
            <a:r>
              <a:rPr lang="en-GB" altLang="zh-CN" sz="1600" dirty="0">
                <a:solidFill>
                  <a:srgbClr val="000000"/>
                </a:solidFill>
                <a:effectLst/>
                <a:ea typeface="Malgun Gothic" panose="020B0503020000020004" pitchFamily="34" charset="-127"/>
              </a:rPr>
              <a:t>Sensing Data and the Associated Information Collection and Transport (KI#4), and Sensing Result Exposure (KI#5).</a:t>
            </a:r>
            <a:endParaRPr lang="en-GB" altLang="zh-CN" sz="1600" dirty="0">
              <a:solidFill>
                <a:srgbClr val="000000"/>
              </a:solidFill>
              <a:effectLst/>
              <a:ea typeface="Malgun Gothic" panose="020B0503020000020004" pitchFamily="34" charset="-127"/>
            </a:endParaRPr>
          </a:p>
          <a:p>
            <a:pPr hangingPunct="0">
              <a:spcAft>
                <a:spcPts val="900"/>
              </a:spcAft>
            </a:pPr>
            <a:r>
              <a:rPr lang="en-GB" altLang="zh-CN" sz="1600" b="1" dirty="0">
                <a:solidFill>
                  <a:srgbClr val="000000"/>
                </a:solidFill>
                <a:ea typeface="Malgun Gothic" panose="020B0503020000020004" pitchFamily="34" charset="-127"/>
              </a:rPr>
              <a:t>Energy Efficiency</a:t>
            </a:r>
            <a:r>
              <a:rPr lang="en-GB" altLang="zh-CN" sz="1600" dirty="0">
                <a:solidFill>
                  <a:srgbClr val="000000"/>
                </a:solidFill>
                <a:ea typeface="Malgun Gothic" panose="020B0503020000020004" pitchFamily="34" charset="-127"/>
              </a:rPr>
              <a:t>: SA2 5G-A R19 the EIF is designed to calculate energy consumption information for specific traffic (pe</a:t>
            </a:r>
            <a:r>
              <a:rPr lang="en-US" altLang="zh-CN" sz="1600" dirty="0">
                <a:solidFill>
                  <a:srgbClr val="000000"/>
                </a:solidFill>
                <a:ea typeface="Malgun Gothic" panose="020B0503020000020004" pitchFamily="34" charset="-127"/>
              </a:rPr>
              <a:t>r UE/PDU session/Traffic flow</a:t>
            </a:r>
            <a:r>
              <a:rPr lang="en-GB" altLang="zh-CN" sz="1600" dirty="0">
                <a:solidFill>
                  <a:srgbClr val="000000"/>
                </a:solidFill>
                <a:ea typeface="Malgun Gothic" panose="020B0503020000020004" pitchFamily="34" charset="-127"/>
              </a:rPr>
              <a:t>) based on finer granularity data volume, Node level data volume, and Node level energy consumption information(from OAM).</a:t>
            </a:r>
            <a:endParaRPr lang="zh-CN" altLang="zh-CN" sz="1600" dirty="0">
              <a:solidFill>
                <a:srgbClr val="000000"/>
              </a:solidFill>
              <a:effectLst/>
              <a:ea typeface="Malgun Gothic" panose="020B0503020000020004" pitchFamily="34" charset="-127"/>
            </a:endParaRPr>
          </a:p>
        </p:txBody>
      </p:sp>
      <p:sp>
        <p:nvSpPr>
          <p:cNvPr id="5" name="文本框 4"/>
          <p:cNvSpPr txBox="1"/>
          <p:nvPr/>
        </p:nvSpPr>
        <p:spPr>
          <a:xfrm>
            <a:off x="475488" y="5334793"/>
            <a:ext cx="10878312" cy="923330"/>
          </a:xfrm>
          <a:prstGeom prst="rect">
            <a:avLst/>
          </a:prstGeom>
          <a:noFill/>
        </p:spPr>
        <p:txBody>
          <a:bodyPr wrap="square">
            <a:spAutoFit/>
          </a:bodyPr>
          <a:lstStyle/>
          <a:p>
            <a:pPr marL="0" indent="0">
              <a:buNone/>
            </a:pPr>
            <a:r>
              <a:rPr lang="en-GB" altLang="zh-CN" sz="1800" b="1" dirty="0">
                <a:solidFill>
                  <a:schemeClr val="accent5"/>
                </a:solidFill>
                <a:latin typeface="Arial" panose="020B0604020202020204" pitchFamily="34" charset="0"/>
                <a:cs typeface="Arial" panose="020B0604020202020204" pitchFamily="34" charset="0"/>
              </a:rPr>
              <a:t>Observation 2: In 5G era, SA2 introduced multiple data handling mechanisms. In 6G, it is expected to define a unified data framework to simplify the network architecture design and more efficient to provide data as a service</a:t>
            </a:r>
            <a:r>
              <a:rPr lang="en-GB" altLang="zh-CN" b="1" dirty="0">
                <a:solidFill>
                  <a:schemeClr val="accent5"/>
                </a:solidFill>
                <a:latin typeface="Arial" panose="020B0604020202020204" pitchFamily="34" charset="0"/>
                <a:cs typeface="Arial" panose="020B0604020202020204" pitchFamily="34" charset="0"/>
              </a:rPr>
              <a:t>. </a:t>
            </a:r>
            <a:endParaRPr lang="en-US" altLang="zh-CN" b="1" dirty="0">
              <a:solidFill>
                <a:schemeClr val="accent5"/>
              </a:solidFill>
              <a:latin typeface="Arial" panose="020B0604020202020204" pitchFamily="34" charset="0"/>
              <a:cs typeface="Arial" panose="020B0604020202020204" pitchFamily="34" charset="0"/>
            </a:endParaRPr>
          </a:p>
        </p:txBody>
      </p:sp>
      <p:sp>
        <p:nvSpPr>
          <p:cNvPr id="4" name="Content Placeholder 2"/>
          <p:cNvSpPr txBox="1"/>
          <p:nvPr/>
        </p:nvSpPr>
        <p:spPr bwMode="auto">
          <a:xfrm>
            <a:off x="109729" y="1465691"/>
            <a:ext cx="11060502" cy="636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1"/>
              </a:buBlip>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900"/>
              </a:spcAft>
            </a:pPr>
            <a:r>
              <a:rPr lang="en-US" altLang="zh-CN" sz="1800" b="1" dirty="0">
                <a:solidFill>
                  <a:srgbClr val="000000"/>
                </a:solidFill>
                <a:ea typeface="宋体" panose="02010600030101010101" pitchFamily="2" charset="-122"/>
              </a:rPr>
              <a:t>SA2 has related work in R18 and R19, which were based on different scenario, but lack of unified architecture design for data framework.</a:t>
            </a:r>
            <a:endParaRPr lang="zh-CN" altLang="zh-CN" sz="1800" dirty="0">
              <a:solidFill>
                <a:srgbClr val="000000"/>
              </a:solidFill>
              <a:ea typeface="Malgun Gothic" panose="020B0503020000020004" pitchFamily="34" charset="-127"/>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765" y="509270"/>
            <a:ext cx="8910955" cy="647065"/>
          </a:xfrm>
        </p:spPr>
        <p:txBody>
          <a:bodyPr/>
          <a:lstStyle/>
          <a:p>
            <a:r>
              <a:rPr lang="en-US" altLang="en-GB" sz="3600" dirty="0">
                <a:ea typeface="微软雅黑 Light" panose="020B0502040204020203" charset="-122"/>
                <a:sym typeface="+mn-ea"/>
              </a:rPr>
              <a:t>Observation</a:t>
            </a:r>
            <a:r>
              <a:rPr lang="en-GB" sz="3600" dirty="0"/>
              <a:t> </a:t>
            </a:r>
            <a:r>
              <a:rPr lang="en-US" altLang="en-GB" sz="3600" dirty="0"/>
              <a:t>3: Big Gap on </a:t>
            </a:r>
            <a:r>
              <a:rPr lang="en-GB" sz="3600" dirty="0"/>
              <a:t>Data Framework</a:t>
            </a:r>
            <a:endParaRPr lang="en-GB" sz="3600" dirty="0"/>
          </a:p>
        </p:txBody>
      </p:sp>
      <p:sp>
        <p:nvSpPr>
          <p:cNvPr id="4" name="Content Placeholder 2"/>
          <p:cNvSpPr txBox="1"/>
          <p:nvPr/>
        </p:nvSpPr>
        <p:spPr bwMode="auto">
          <a:xfrm>
            <a:off x="171632" y="1556238"/>
            <a:ext cx="11948833" cy="53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GB"/>
            </a:defPPr>
            <a:lvl1pPr marL="228600" indent="-228600">
              <a:lnSpc>
                <a:spcPct val="90000"/>
              </a:lnSpc>
              <a:spcBef>
                <a:spcPts val="1000"/>
              </a:spcBef>
              <a:buBlip>
                <a:blip r:embed="rId1"/>
              </a:buBlip>
              <a:defRPr sz="2000">
                <a:latin typeface="+mn-lt"/>
                <a:cs typeface="+mn-cs"/>
              </a:defRPr>
            </a:lvl1pPr>
            <a:lvl2pPr marL="685800" lvl="1" indent="-228600">
              <a:lnSpc>
                <a:spcPct val="90000"/>
              </a:lnSpc>
              <a:spcBef>
                <a:spcPts val="500"/>
              </a:spcBef>
              <a:buClr>
                <a:schemeClr val="accent6"/>
              </a:buClr>
              <a:buFont typeface="Arial" panose="020B0604020202020204" pitchFamily="34" charset="0"/>
              <a:buChar char="•"/>
              <a:defRPr sz="20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a:spcBef>
                <a:spcPts val="0"/>
              </a:spcBef>
            </a:pPr>
            <a:r>
              <a:rPr lang="en-US" altLang="zh-CN" b="1" dirty="0">
                <a:latin typeface="Times New Roman" panose="02020603050405020304" pitchFamily="18" charset="0"/>
                <a:cs typeface="Times New Roman" panose="02020603050405020304" pitchFamily="18" charset="0"/>
              </a:rPr>
              <a:t>6G data framework should solve some gaps in 5G data design includes:</a:t>
            </a:r>
            <a:endParaRPr lang="en-US" altLang="zh-CN" b="1" dirty="0">
              <a:latin typeface="Times New Roman" panose="02020603050405020304" pitchFamily="18" charset="0"/>
              <a:cs typeface="Times New Roman" panose="02020603050405020304" pitchFamily="18" charset="0"/>
            </a:endParaRPr>
          </a:p>
          <a:p>
            <a:pPr lvl="1">
              <a:lnSpc>
                <a:spcPct val="100000"/>
              </a:lnSpc>
              <a:spcBef>
                <a:spcPts val="600"/>
              </a:spcBef>
            </a:pPr>
            <a:r>
              <a:rPr lang="en-US" altLang="zh-CN" dirty="0">
                <a:latin typeface="Times New Roman" panose="02020603050405020304" pitchFamily="18" charset="0"/>
                <a:cs typeface="Times New Roman" panose="02020603050405020304" pitchFamily="18" charset="0"/>
              </a:rPr>
              <a:t>1) Fragmented Data Processing Mechanisms: In 5G, data handling relies on service-specific solutions, increasing standardization complexity and hinders cross-service data reuse</a:t>
            </a:r>
            <a:endParaRPr lang="en-US" altLang="zh-CN" dirty="0">
              <a:latin typeface="Times New Roman" panose="02020603050405020304" pitchFamily="18" charset="0"/>
              <a:cs typeface="Times New Roman" panose="02020603050405020304" pitchFamily="18" charset="0"/>
            </a:endParaRPr>
          </a:p>
          <a:p>
            <a:pPr lvl="1">
              <a:lnSpc>
                <a:spcPct val="100000"/>
              </a:lnSpc>
              <a:spcBef>
                <a:spcPts val="600"/>
              </a:spcBef>
            </a:pPr>
            <a:r>
              <a:rPr lang="en-US" altLang="zh-CN" dirty="0">
                <a:latin typeface="Times New Roman" panose="02020603050405020304" pitchFamily="18" charset="0"/>
                <a:cs typeface="Times New Roman" panose="02020603050405020304" pitchFamily="18" charset="0"/>
              </a:rPr>
              <a:t>2)Centralized Processing Bottlenecks: 5G’s centralized data processing (e.g., NWDAF) causes bandwidth waste and latency issues when transmitting large volumes of raw data</a:t>
            </a:r>
            <a:endParaRPr lang="en-US" altLang="zh-CN" dirty="0">
              <a:latin typeface="Times New Roman" panose="02020603050405020304" pitchFamily="18" charset="0"/>
              <a:cs typeface="Times New Roman" panose="02020603050405020304" pitchFamily="18" charset="0"/>
            </a:endParaRPr>
          </a:p>
          <a:p>
            <a:pPr lvl="1">
              <a:lnSpc>
                <a:spcPct val="100000"/>
              </a:lnSpc>
              <a:spcBef>
                <a:spcPts val="600"/>
              </a:spcBef>
            </a:pPr>
            <a:r>
              <a:rPr lang="en-US" altLang="zh-CN" dirty="0">
                <a:latin typeface="Times New Roman" panose="02020603050405020304" pitchFamily="18" charset="0"/>
                <a:cs typeface="Times New Roman" panose="02020603050405020304" pitchFamily="18" charset="0"/>
              </a:rPr>
              <a:t>3) Inadequate UE/RAN Involvement: In 5G, UE and RAN data are mostly collected via "indirect channels" like OAM or DCAF, failing to meet the low-latency requirements of 6G real-time service</a:t>
            </a:r>
            <a:endParaRPr lang="en-US" altLang="zh-CN" dirty="0">
              <a:latin typeface="Times New Roman" panose="02020603050405020304" pitchFamily="18" charset="0"/>
              <a:cs typeface="Times New Roman" panose="02020603050405020304" pitchFamily="18" charset="0"/>
            </a:endParaRPr>
          </a:p>
          <a:p>
            <a:pPr lvl="1">
              <a:lnSpc>
                <a:spcPct val="100000"/>
              </a:lnSpc>
              <a:spcBef>
                <a:spcPts val="600"/>
              </a:spcBef>
            </a:pPr>
            <a:r>
              <a:rPr lang="en-US" altLang="zh-CN" dirty="0">
                <a:latin typeface="Times New Roman" panose="02020603050405020304" pitchFamily="18" charset="0"/>
                <a:cs typeface="Times New Roman" panose="02020603050405020304" pitchFamily="18" charset="0"/>
              </a:rPr>
              <a:t>4)Missing Cross-Working-Group (WG) Collaboration: requires coordination among SA2, SA3, SA5, and RAN</a:t>
            </a:r>
            <a:endParaRPr lang="en-US" altLang="zh-CN" dirty="0">
              <a:latin typeface="Times New Roman" panose="02020603050405020304" pitchFamily="18" charset="0"/>
              <a:cs typeface="Times New Roman" panose="02020603050405020304" pitchFamily="18" charset="0"/>
            </a:endParaRPr>
          </a:p>
          <a:p>
            <a:pPr lvl="1">
              <a:lnSpc>
                <a:spcPct val="100000"/>
              </a:lnSpc>
              <a:spcBef>
                <a:spcPts val="600"/>
              </a:spcBef>
            </a:pPr>
            <a:endParaRPr lang="en-US" altLang="zh-CN" dirty="0">
              <a:latin typeface="Times New Roman" panose="02020603050405020304" pitchFamily="18" charset="0"/>
              <a:cs typeface="Times New Roman" panose="02020603050405020304" pitchFamily="18" charset="0"/>
            </a:endParaRPr>
          </a:p>
          <a:p>
            <a:pPr lvl="2">
              <a:spcBef>
                <a:spcPts val="0"/>
              </a:spcBef>
            </a:pPr>
            <a:endParaRPr lang="en-US" altLang="zh-CN" b="1"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163877" y="5301762"/>
            <a:ext cx="12184245" cy="646331"/>
          </a:xfrm>
          <a:prstGeom prst="rect">
            <a:avLst/>
          </a:prstGeom>
          <a:noFill/>
        </p:spPr>
        <p:txBody>
          <a:bodyPr wrap="square">
            <a:spAutoFit/>
          </a:bodyPr>
          <a:lstStyle/>
          <a:p>
            <a:pPr marL="457200" lvl="1" indent="0">
              <a:spcBef>
                <a:spcPts val="0"/>
              </a:spcBef>
              <a:buNone/>
            </a:pPr>
            <a:r>
              <a:rPr lang="en-US" altLang="zh-CN" b="1" dirty="0">
                <a:solidFill>
                  <a:schemeClr val="accent5"/>
                </a:solidFill>
              </a:rPr>
              <a:t>Observation 3</a:t>
            </a:r>
            <a:r>
              <a:rPr lang="zh-CN" altLang="en-US" b="1" dirty="0">
                <a:solidFill>
                  <a:schemeClr val="accent5"/>
                </a:solidFill>
              </a:rPr>
              <a:t>：</a:t>
            </a:r>
            <a:r>
              <a:rPr lang="en-US" altLang="zh-CN" b="1" dirty="0">
                <a:solidFill>
                  <a:schemeClr val="accent5"/>
                </a:solidFill>
              </a:rPr>
              <a:t>6G data framework design should consider to solve the gaps between 6G requirement and 5G data handling.</a:t>
            </a:r>
            <a:endParaRPr lang="en-US" altLang="zh-CN" b="1" dirty="0">
              <a:solidFill>
                <a:schemeClr val="accent5"/>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63452"/>
            <a:ext cx="11536313" cy="510382"/>
          </a:xfrm>
        </p:spPr>
        <p:txBody>
          <a:bodyPr/>
          <a:lstStyle/>
          <a:p>
            <a:r>
              <a:rPr lang="en-US" altLang="zh-CN" sz="2800" dirty="0"/>
              <a:t>Observation 4: Data management work in SA5</a:t>
            </a:r>
            <a:endParaRPr lang="en-US" altLang="zh-CN" sz="2800" dirty="0"/>
          </a:p>
        </p:txBody>
      </p:sp>
      <p:graphicFrame>
        <p:nvGraphicFramePr>
          <p:cNvPr id="5" name="表格 4"/>
          <p:cNvGraphicFramePr>
            <a:graphicFrameLocks noGrp="1"/>
          </p:cNvGraphicFramePr>
          <p:nvPr/>
        </p:nvGraphicFramePr>
        <p:xfrm>
          <a:off x="213024" y="1468287"/>
          <a:ext cx="11107919" cy="2278994"/>
        </p:xfrm>
        <a:graphic>
          <a:graphicData uri="http://schemas.openxmlformats.org/drawingml/2006/table">
            <a:tbl>
              <a:tblPr firstRow="1" bandRow="1">
                <a:tableStyleId>{5C22544A-7EE6-4342-B048-85BDC9FD1C3A}</a:tableStyleId>
              </a:tblPr>
              <a:tblGrid>
                <a:gridCol w="1721221"/>
                <a:gridCol w="8055428"/>
                <a:gridCol w="1331270"/>
              </a:tblGrid>
              <a:tr h="586520">
                <a:tc>
                  <a:txBody>
                    <a:bodyPr/>
                    <a:lstStyle/>
                    <a:p>
                      <a:r>
                        <a:rPr lang="en-US" altLang="zh-CN" sz="1200" b="1" dirty="0">
                          <a:solidFill>
                            <a:schemeClr val="tx1"/>
                          </a:solidFill>
                          <a:latin typeface="Times New Roman" panose="02020603050405020304" pitchFamily="18" charset="0"/>
                          <a:cs typeface="Times New Roman" panose="02020603050405020304" pitchFamily="18" charset="0"/>
                        </a:rPr>
                        <a:t>Data management Ph2(R17&amp;R19)</a:t>
                      </a:r>
                      <a:endParaRPr lang="zh-CN" alt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1" dirty="0">
                          <a:solidFill>
                            <a:schemeClr val="tx1"/>
                          </a:solidFill>
                          <a:latin typeface="Times New Roman" panose="02020603050405020304" pitchFamily="18" charset="0"/>
                          <a:cs typeface="Times New Roman" panose="02020603050405020304" pitchFamily="18" charset="0"/>
                        </a:rPr>
                        <a:t>Study on Management data collection control and discovery, </a:t>
                      </a:r>
                      <a:r>
                        <a:rPr lang="en-US" altLang="zh-CN" sz="1200" b="0" dirty="0">
                          <a:solidFill>
                            <a:schemeClr val="tx1"/>
                          </a:solidFill>
                          <a:latin typeface="Times New Roman" panose="02020603050405020304" pitchFamily="18" charset="0"/>
                          <a:cs typeface="Times New Roman" panose="02020603050405020304" pitchFamily="18" charset="0"/>
                        </a:rPr>
                        <a:t>including producing and reporting management data, coordination management data production, storing management data, managing external management data, discovery of management data</a:t>
                      </a:r>
                      <a:endParaRPr lang="en-US" altLang="zh-CN" sz="12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0" dirty="0">
                          <a:solidFill>
                            <a:schemeClr val="tx1"/>
                          </a:solidFill>
                          <a:latin typeface="Times New Roman" panose="02020603050405020304" pitchFamily="18" charset="0"/>
                          <a:cs typeface="Times New Roman" panose="02020603050405020304" pitchFamily="18" charset="0"/>
                        </a:rPr>
                        <a:t>TS</a:t>
                      </a:r>
                      <a:r>
                        <a:rPr lang="zh-CN" altLang="en-US" sz="1200" b="0" dirty="0">
                          <a:solidFill>
                            <a:schemeClr val="tx1"/>
                          </a:solidFill>
                          <a:latin typeface="Times New Roman" panose="02020603050405020304" pitchFamily="18" charset="0"/>
                          <a:cs typeface="Times New Roman" panose="02020603050405020304" pitchFamily="18" charset="0"/>
                        </a:rPr>
                        <a:t> </a:t>
                      </a:r>
                      <a:r>
                        <a:rPr lang="en-US" altLang="zh-CN" sz="1200" b="0" dirty="0">
                          <a:solidFill>
                            <a:schemeClr val="tx1"/>
                          </a:solidFill>
                          <a:latin typeface="Times New Roman" panose="02020603050405020304" pitchFamily="18" charset="0"/>
                          <a:cs typeface="Times New Roman" panose="02020603050405020304" pitchFamily="18" charset="0"/>
                        </a:rPr>
                        <a:t>28.537</a:t>
                      </a:r>
                      <a:endParaRPr lang="zh-CN" altLang="en-US" sz="12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1366">
                <a:tc rowSpan="5">
                  <a:txBody>
                    <a:bodyPr/>
                    <a:lstStyle/>
                    <a:p>
                      <a:pPr marL="0" algn="l" defTabSz="914400" rtl="0" eaLnBrk="1" latinLnBrk="0" hangingPunct="1"/>
                      <a:r>
                        <a:rPr lang="en-US" altLang="zh-CN" sz="1200" b="1" kern="1200" dirty="0">
                          <a:solidFill>
                            <a:schemeClr val="tx1"/>
                          </a:solidFill>
                          <a:latin typeface="Times New Roman" panose="02020603050405020304" pitchFamily="18" charset="0"/>
                          <a:ea typeface="+mn-ea"/>
                          <a:cs typeface="Times New Roman" panose="02020603050405020304" pitchFamily="18" charset="0"/>
                        </a:rPr>
                        <a:t>Other related items (Until R19)</a:t>
                      </a:r>
                      <a:endParaRPr lang="zh-CN" altLang="en-US" sz="1200" b="1" kern="1200" dirty="0">
                        <a:solidFill>
                          <a:schemeClr val="tx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1" dirty="0">
                          <a:latin typeface="Times New Roman" panose="02020603050405020304" pitchFamily="18" charset="0"/>
                          <a:cs typeface="Times New Roman" panose="02020603050405020304" pitchFamily="18" charset="0"/>
                        </a:rPr>
                        <a:t>Performance measurements and key performance indicators (KPIs) </a:t>
                      </a:r>
                      <a:endParaRPr lang="en-US" altLang="zh-CN" sz="1200"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dirty="0">
                          <a:latin typeface="Times New Roman" panose="02020603050405020304" pitchFamily="18" charset="0"/>
                          <a:cs typeface="Times New Roman" panose="02020603050405020304" pitchFamily="18" charset="0"/>
                        </a:rPr>
                        <a:t>TS 28.552/554</a:t>
                      </a:r>
                      <a:endParaRPr lang="zh-CN" altLang="en-US"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8943">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1" kern="1200" dirty="0">
                          <a:solidFill>
                            <a:schemeClr val="dk1"/>
                          </a:solidFill>
                          <a:latin typeface="Times New Roman" panose="02020603050405020304" pitchFamily="18" charset="0"/>
                          <a:ea typeface="+mn-ea"/>
                          <a:cs typeface="Times New Roman" panose="02020603050405020304" pitchFamily="18" charset="0"/>
                        </a:rPr>
                        <a:t>UE level measurements </a:t>
                      </a:r>
                      <a:r>
                        <a:rPr lang="en-US" altLang="zh-CN" sz="1200" b="0" kern="1200" dirty="0">
                          <a:solidFill>
                            <a:schemeClr val="dk1"/>
                          </a:solidFill>
                          <a:latin typeface="Times New Roman" panose="02020603050405020304" pitchFamily="18" charset="0"/>
                          <a:ea typeface="+mn-ea"/>
                          <a:cs typeface="Times New Roman" panose="02020603050405020304" pitchFamily="18" charset="0"/>
                        </a:rPr>
                        <a:t>(aggregated for the UEs to a measured object (e.g., a cell), extended the Trace mechanisms in 5GC, MDT mechanisms in NG-RAN)</a:t>
                      </a:r>
                      <a:endParaRPr lang="en-US" altLang="zh-CN" sz="1200" b="0"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dirty="0">
                          <a:latin typeface="Times New Roman" panose="02020603050405020304" pitchFamily="18" charset="0"/>
                          <a:cs typeface="Times New Roman" panose="02020603050405020304" pitchFamily="18" charset="0"/>
                        </a:rPr>
                        <a:t>TS 28.558</a:t>
                      </a:r>
                      <a:endParaRPr lang="en-US" altLang="zh-CN"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1366">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GB" altLang="zh-CN" sz="1200" b="1" kern="1200" dirty="0">
                          <a:solidFill>
                            <a:schemeClr val="dk1"/>
                          </a:solidFill>
                          <a:latin typeface="Times New Roman" panose="02020603050405020304" pitchFamily="18" charset="0"/>
                          <a:ea typeface="+mn-ea"/>
                          <a:cs typeface="Times New Roman" panose="02020603050405020304" pitchFamily="18" charset="0"/>
                        </a:rPr>
                        <a:t>Management Data Analytics (MDA)</a:t>
                      </a:r>
                      <a:endParaRPr lang="zh-CN" altLang="zh-CN" sz="1200" b="1" kern="1200" dirty="0">
                        <a:solidFill>
                          <a:schemeClr val="dk1"/>
                        </a:solidFill>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dirty="0">
                          <a:latin typeface="Times New Roman" panose="02020603050405020304" pitchFamily="18" charset="0"/>
                          <a:cs typeface="Times New Roman" panose="02020603050405020304" pitchFamily="18" charset="0"/>
                        </a:rPr>
                        <a:t>TS 28.104</a:t>
                      </a:r>
                      <a:endParaRPr lang="zh-CN" altLang="en-US"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1366">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dirty="0">
                          <a:latin typeface="Times New Roman" panose="02020603050405020304" pitchFamily="18" charset="0"/>
                          <a:cs typeface="Times New Roman" panose="02020603050405020304" pitchFamily="18" charset="0"/>
                        </a:rPr>
                        <a:t>Trace metrics, </a:t>
                      </a:r>
                      <a:r>
                        <a:rPr lang="en-US" altLang="zh-CN" sz="1200" b="0" dirty="0">
                          <a:latin typeface="Times New Roman" panose="02020603050405020304" pitchFamily="18" charset="0"/>
                          <a:cs typeface="Times New Roman" panose="02020603050405020304" pitchFamily="18" charset="0"/>
                        </a:rPr>
                        <a:t>including trace messages, MDT measurements and RRC reports</a:t>
                      </a:r>
                      <a:endParaRPr lang="zh-CN" altLang="en-US" sz="12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dirty="0">
                          <a:latin typeface="Times New Roman" panose="02020603050405020304" pitchFamily="18" charset="0"/>
                          <a:cs typeface="Times New Roman" panose="02020603050405020304" pitchFamily="18" charset="0"/>
                        </a:rPr>
                        <a:t>TS 32.423</a:t>
                      </a:r>
                      <a:endParaRPr lang="zh-CN" altLang="en-US"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875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1" dirty="0" err="1">
                          <a:latin typeface="Times New Roman" panose="02020603050405020304" pitchFamily="18" charset="0"/>
                          <a:cs typeface="Times New Roman" panose="02020603050405020304" pitchFamily="18" charset="0"/>
                        </a:rPr>
                        <a:t>QoE</a:t>
                      </a:r>
                      <a:r>
                        <a:rPr lang="en-US" altLang="zh-CN" sz="1200" b="1" dirty="0">
                          <a:latin typeface="Times New Roman" panose="02020603050405020304" pitchFamily="18" charset="0"/>
                          <a:cs typeface="Times New Roman" panose="02020603050405020304" pitchFamily="18" charset="0"/>
                        </a:rPr>
                        <a:t> measurements collection(</a:t>
                      </a:r>
                      <a:r>
                        <a:rPr lang="en-US" altLang="zh-CN" sz="1200" b="0" dirty="0">
                          <a:latin typeface="Times New Roman" panose="02020603050405020304" pitchFamily="18" charset="0"/>
                          <a:cs typeface="Times New Roman" panose="02020603050405020304" pitchFamily="18" charset="0"/>
                        </a:rPr>
                        <a:t>collection of </a:t>
                      </a:r>
                      <a:r>
                        <a:rPr lang="en-US" altLang="zh-CN" sz="1200" b="0" dirty="0" err="1">
                          <a:latin typeface="Times New Roman" panose="02020603050405020304" pitchFamily="18" charset="0"/>
                          <a:cs typeface="Times New Roman" panose="02020603050405020304" pitchFamily="18" charset="0"/>
                        </a:rPr>
                        <a:t>QoE</a:t>
                      </a:r>
                      <a:r>
                        <a:rPr lang="en-US" altLang="zh-CN" sz="1200" b="0" dirty="0">
                          <a:latin typeface="Times New Roman" panose="02020603050405020304" pitchFamily="18" charset="0"/>
                          <a:cs typeface="Times New Roman" panose="02020603050405020304" pitchFamily="18" charset="0"/>
                        </a:rPr>
                        <a:t> information from UEs via the management system to the traffic network.) </a:t>
                      </a:r>
                      <a:endParaRPr lang="zh-CN" altLang="en-US" sz="1200" b="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dirty="0">
                          <a:latin typeface="Times New Roman" panose="02020603050405020304" pitchFamily="18" charset="0"/>
                          <a:cs typeface="Times New Roman" panose="02020603050405020304" pitchFamily="18" charset="0"/>
                        </a:rPr>
                        <a:t>TS28.404/5/6</a:t>
                      </a:r>
                      <a:endParaRPr lang="zh-CN" altLang="en-US" sz="12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内容占位符 3"/>
          <p:cNvSpPr txBox="1"/>
          <p:nvPr/>
        </p:nvSpPr>
        <p:spPr bwMode="auto">
          <a:xfrm>
            <a:off x="190500" y="3747135"/>
            <a:ext cx="11620500" cy="2157730"/>
          </a:xfrm>
          <a:prstGeom prst="rect">
            <a:avLst/>
          </a:prstGeom>
          <a:solidFill>
            <a:schemeClr val="bg1"/>
          </a:solidFill>
          <a:ln>
            <a:noFill/>
          </a:ln>
        </p:spPr>
        <p:txBody>
          <a:bodyPr vert="horz" wrap="square" lIns="91440" tIns="45720" rIns="91440" bIns="45720" numCol="1" anchor="t" anchorCtr="0" compatLnSpc="1"/>
          <a:lstStyle>
            <a:lvl1pPr marL="228600" indent="-228600">
              <a:lnSpc>
                <a:spcPct val="90000"/>
              </a:lnSpc>
              <a:spcBef>
                <a:spcPts val="1000"/>
              </a:spcBef>
              <a:buBlip>
                <a:blip r:embed="rId1"/>
              </a:buBlip>
              <a:defRPr sz="2800">
                <a:latin typeface="+mn-lt"/>
                <a:cs typeface="+mn-cs"/>
              </a:defRPr>
            </a:lvl1pPr>
            <a:lvl2pPr marL="685800" indent="-228600">
              <a:lnSpc>
                <a:spcPct val="90000"/>
              </a:lnSpc>
              <a:spcBef>
                <a:spcPts val="500"/>
              </a:spcBef>
              <a:buClr>
                <a:srgbClr val="C00000"/>
              </a:buClr>
              <a:buFont typeface="Arial" panose="020B0604020202020204" pitchFamily="34" charset="0"/>
              <a:buChar char="•"/>
              <a:defRPr sz="24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pPr marL="0" indent="0">
              <a:buNone/>
            </a:pPr>
            <a:r>
              <a:rPr lang="en-US" altLang="zh-CN" sz="1400" b="1" dirty="0">
                <a:latin typeface="Times New Roman" panose="02020603050405020304" pitchFamily="18" charset="0"/>
                <a:cs typeface="Times New Roman" panose="02020603050405020304" pitchFamily="18" charset="0"/>
              </a:rPr>
              <a:t>For R20 :</a:t>
            </a:r>
            <a:endParaRPr lang="en-US" altLang="zh-CN" sz="1400" b="1" dirty="0">
              <a:latin typeface="Times New Roman" panose="02020603050405020304" pitchFamily="18" charset="0"/>
              <a:cs typeface="Times New Roman" panose="02020603050405020304" pitchFamily="18" charset="0"/>
            </a:endParaRPr>
          </a:p>
          <a:p>
            <a:pPr>
              <a:lnSpc>
                <a:spcPct val="100000"/>
              </a:lnSpc>
              <a:spcBef>
                <a:spcPts val="0"/>
              </a:spcBef>
            </a:pPr>
            <a:r>
              <a:rPr lang="en-US" altLang="zh-CN" sz="1400" b="1" dirty="0">
                <a:latin typeface="Times New Roman" panose="02020603050405020304" pitchFamily="18" charset="0"/>
                <a:cs typeface="Times New Roman" panose="02020603050405020304" pitchFamily="18" charset="0"/>
              </a:rPr>
              <a:t>Study for Data management phase 3: </a:t>
            </a:r>
            <a:endParaRPr lang="en-US" altLang="zh-CN" sz="1400" b="1" dirty="0">
              <a:latin typeface="Times New Roman" panose="02020603050405020304" pitchFamily="18" charset="0"/>
              <a:cs typeface="Times New Roman" panose="02020603050405020304" pitchFamily="18" charset="0"/>
            </a:endParaRPr>
          </a:p>
          <a:p>
            <a:pPr lvl="1">
              <a:lnSpc>
                <a:spcPct val="100000"/>
              </a:lnSpc>
              <a:spcBef>
                <a:spcPts val="0"/>
              </a:spcBef>
            </a:pPr>
            <a:r>
              <a:rPr lang="en-US" altLang="zh-CN" sz="1400" dirty="0">
                <a:latin typeface="Times New Roman" panose="02020603050405020304" pitchFamily="18" charset="0"/>
                <a:cs typeface="Times New Roman" panose="02020603050405020304" pitchFamily="18" charset="0"/>
              </a:rPr>
              <a:t>WT1: Study solutions for request and report of </a:t>
            </a:r>
            <a:r>
              <a:rPr lang="en-US" altLang="zh-CN" sz="1400" dirty="0">
                <a:solidFill>
                  <a:srgbClr val="FF0000"/>
                </a:solidFill>
                <a:latin typeface="Times New Roman" panose="02020603050405020304" pitchFamily="18" charset="0"/>
                <a:cs typeface="Times New Roman" panose="02020603050405020304" pitchFamily="18" charset="0"/>
              </a:rPr>
              <a:t>external management data</a:t>
            </a:r>
            <a:r>
              <a:rPr lang="en-US" altLang="zh-CN" sz="1400" dirty="0">
                <a:latin typeface="Times New Roman" panose="02020603050405020304" pitchFamily="18" charset="0"/>
                <a:cs typeface="Times New Roman" panose="02020603050405020304" pitchFamily="18" charset="0"/>
              </a:rPr>
              <a:t>.</a:t>
            </a:r>
            <a:endParaRPr lang="en-US" altLang="zh-CN" sz="1400" dirty="0">
              <a:latin typeface="Times New Roman" panose="02020603050405020304" pitchFamily="18" charset="0"/>
              <a:cs typeface="Times New Roman" panose="02020603050405020304" pitchFamily="18" charset="0"/>
            </a:endParaRPr>
          </a:p>
          <a:p>
            <a:pPr lvl="1">
              <a:lnSpc>
                <a:spcPct val="100000"/>
              </a:lnSpc>
              <a:spcBef>
                <a:spcPts val="0"/>
              </a:spcBef>
            </a:pPr>
            <a:r>
              <a:rPr lang="en-US" altLang="zh-CN" sz="1400" dirty="0">
                <a:latin typeface="Times New Roman" panose="02020603050405020304" pitchFamily="18" charset="0"/>
                <a:cs typeface="Times New Roman" panose="02020603050405020304" pitchFamily="18" charset="0"/>
              </a:rPr>
              <a:t>WT2: Investigate reporting format of </a:t>
            </a:r>
            <a:r>
              <a:rPr lang="en-US" altLang="zh-CN" sz="1400" dirty="0">
                <a:solidFill>
                  <a:srgbClr val="FF0000"/>
                </a:solidFill>
                <a:latin typeface="Times New Roman" panose="02020603050405020304" pitchFamily="18" charset="0"/>
                <a:cs typeface="Times New Roman" panose="02020603050405020304" pitchFamily="18" charset="0"/>
              </a:rPr>
              <a:t>management data </a:t>
            </a:r>
            <a:r>
              <a:rPr lang="en-US" altLang="zh-CN" sz="1400" dirty="0">
                <a:latin typeface="Times New Roman" panose="02020603050405020304" pitchFamily="18" charset="0"/>
                <a:cs typeface="Times New Roman" panose="02020603050405020304" pitchFamily="18" charset="0"/>
              </a:rPr>
              <a:t>regarding</a:t>
            </a:r>
            <a:endParaRPr lang="en-US" altLang="zh-CN" sz="1400" dirty="0">
              <a:latin typeface="Times New Roman" panose="02020603050405020304" pitchFamily="18" charset="0"/>
              <a:cs typeface="Times New Roman" panose="02020603050405020304" pitchFamily="18" charset="0"/>
            </a:endParaRPr>
          </a:p>
          <a:p>
            <a:pPr lvl="1">
              <a:lnSpc>
                <a:spcPct val="100000"/>
              </a:lnSpc>
              <a:spcBef>
                <a:spcPts val="0"/>
              </a:spcBef>
            </a:pPr>
            <a:r>
              <a:rPr lang="en-US" altLang="zh-CN" sz="1400" dirty="0">
                <a:latin typeface="Times New Roman" panose="02020603050405020304" pitchFamily="18" charset="0"/>
                <a:cs typeface="Times New Roman" panose="02020603050405020304" pitchFamily="18" charset="0"/>
              </a:rPr>
              <a:t>WT3: Study enhancements of UE data collection in 5G advanced (with or without AI/ ML adoption) to address future RAN decisions on this topic.</a:t>
            </a:r>
            <a:endParaRPr lang="en-US" altLang="zh-CN" sz="1400" dirty="0">
              <a:latin typeface="Times New Roman" panose="02020603050405020304" pitchFamily="18" charset="0"/>
              <a:cs typeface="Times New Roman" panose="02020603050405020304" pitchFamily="18" charset="0"/>
            </a:endParaRPr>
          </a:p>
          <a:p>
            <a:pPr lvl="1">
              <a:lnSpc>
                <a:spcPct val="100000"/>
              </a:lnSpc>
              <a:spcBef>
                <a:spcPts val="0"/>
              </a:spcBef>
            </a:pPr>
            <a:r>
              <a:rPr lang="en-US" altLang="zh-CN" sz="1400" dirty="0">
                <a:latin typeface="Times New Roman" panose="02020603050405020304" pitchFamily="18" charset="0"/>
                <a:cs typeface="Times New Roman" panose="02020603050405020304" pitchFamily="18" charset="0"/>
              </a:rPr>
              <a:t>WT4: Study ways to clarify interaction or relation of specified mechanisms to discover, request and </a:t>
            </a:r>
            <a:r>
              <a:rPr lang="en-US" altLang="zh-CN" sz="1400" dirty="0">
                <a:solidFill>
                  <a:srgbClr val="FF0000"/>
                </a:solidFill>
                <a:latin typeface="Times New Roman" panose="02020603050405020304" pitchFamily="18" charset="0"/>
                <a:cs typeface="Times New Roman" panose="02020603050405020304" pitchFamily="18" charset="0"/>
              </a:rPr>
              <a:t>retrieve management data</a:t>
            </a:r>
            <a:r>
              <a:rPr lang="en-US" altLang="zh-CN" sz="1400" dirty="0">
                <a:latin typeface="Times New Roman" panose="02020603050405020304" pitchFamily="18" charset="0"/>
                <a:cs typeface="Times New Roman" panose="02020603050405020304" pitchFamily="18" charset="0"/>
              </a:rPr>
              <a:t> considering 3GPP internal and external data sources.</a:t>
            </a:r>
            <a:endParaRPr lang="en-US" altLang="zh-CN" sz="1400" dirty="0">
              <a:latin typeface="Times New Roman" panose="02020603050405020304" pitchFamily="18" charset="0"/>
              <a:cs typeface="Times New Roman" panose="02020603050405020304" pitchFamily="18" charset="0"/>
            </a:endParaRPr>
          </a:p>
          <a:p>
            <a:r>
              <a:rPr lang="en-US" altLang="zh-CN" sz="1400" b="1" dirty="0">
                <a:latin typeface="Times New Roman" panose="02020603050405020304" pitchFamily="18" charset="0"/>
                <a:cs typeface="Times New Roman" panose="02020603050405020304" pitchFamily="18" charset="0"/>
              </a:rPr>
              <a:t>Study</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on</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Service</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Based</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Management</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Architecture</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enhancement</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phase</a:t>
            </a:r>
            <a:r>
              <a:rPr lang="zh-CN" altLang="en-US" sz="1400" b="1" dirty="0">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4: </a:t>
            </a:r>
            <a:r>
              <a:rPr lang="en-US" altLang="zh-CN" sz="1400" dirty="0">
                <a:latin typeface="Times New Roman" panose="02020603050405020304" pitchFamily="18" charset="0"/>
                <a:cs typeface="Times New Roman" panose="02020603050405020304" pitchFamily="18" charset="0"/>
              </a:rPr>
              <a:t>contains “WT-1: Streaming of </a:t>
            </a:r>
            <a:r>
              <a:rPr lang="en-US" altLang="zh-CN" sz="1400" dirty="0">
                <a:solidFill>
                  <a:srgbClr val="FF0000"/>
                </a:solidFill>
                <a:latin typeface="Times New Roman" panose="02020603050405020304" pitchFamily="18" charset="0"/>
                <a:cs typeface="Times New Roman" panose="02020603050405020304" pitchFamily="18" charset="0"/>
              </a:rPr>
              <a:t>management data </a:t>
            </a:r>
            <a:r>
              <a:rPr lang="en-US" altLang="zh-CN" sz="1400" dirty="0">
                <a:latin typeface="Times New Roman" panose="02020603050405020304" pitchFamily="18" charset="0"/>
                <a:cs typeface="Times New Roman" panose="02020603050405020304" pitchFamily="18" charset="0"/>
              </a:rPr>
              <a:t>based on message bus” which will investigate introduction of a message bus for mgmt. data.</a:t>
            </a:r>
            <a:endParaRPr lang="en-US" altLang="zh-CN" sz="1400" dirty="0">
              <a:solidFill>
                <a:srgbClr val="FF0000"/>
              </a:solidFill>
              <a:latin typeface="Times New Roman" panose="02020603050405020304" pitchFamily="18" charset="0"/>
              <a:cs typeface="Times New Roman" panose="02020603050405020304" pitchFamily="18" charset="0"/>
            </a:endParaRPr>
          </a:p>
          <a:p>
            <a:pPr lvl="1"/>
            <a:endParaRPr lang="en-US" altLang="zh-CN" sz="1400" dirty="0">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157369" y="5904803"/>
            <a:ext cx="11788298" cy="398780"/>
          </a:xfrm>
          <a:prstGeom prst="rect">
            <a:avLst/>
          </a:prstGeom>
          <a:solidFill>
            <a:schemeClr val="bg1"/>
          </a:solidFill>
        </p:spPr>
        <p:txBody>
          <a:bodyPr wrap="square">
            <a:spAutoFit/>
          </a:bodyPr>
          <a:lstStyle/>
          <a:p>
            <a:pPr marL="0" indent="0">
              <a:buNone/>
            </a:pPr>
            <a:r>
              <a:rPr lang="en-GB" altLang="zh-CN" b="1" dirty="0">
                <a:solidFill>
                  <a:schemeClr val="accent5"/>
                </a:solidFill>
              </a:rPr>
              <a:t>Observation</a:t>
            </a:r>
            <a:r>
              <a:rPr lang="en-GB" altLang="zh-CN" sz="1800" b="1" dirty="0">
                <a:solidFill>
                  <a:schemeClr val="accent5"/>
                </a:solidFill>
                <a:latin typeface="Arial" panose="020B0604020202020204" pitchFamily="34" charset="0"/>
                <a:cs typeface="Arial" panose="020B0604020202020204" pitchFamily="34" charset="0"/>
              </a:rPr>
              <a:t> 4: SA5 started the handling of </a:t>
            </a:r>
            <a:r>
              <a:rPr lang="en-GB" altLang="zh-CN" sz="2000" b="1" dirty="0">
                <a:solidFill>
                  <a:srgbClr val="FF0000"/>
                </a:solidFill>
                <a:latin typeface="Arial" panose="020B0604020202020204" pitchFamily="34" charset="0"/>
                <a:cs typeface="Arial" panose="020B0604020202020204" pitchFamily="34" charset="0"/>
              </a:rPr>
              <a:t>management data as</a:t>
            </a:r>
            <a:r>
              <a:rPr lang="en-GB" altLang="zh-CN" sz="2000" b="1" dirty="0">
                <a:solidFill>
                  <a:srgbClr val="FF0000"/>
                </a:solidFill>
              </a:rPr>
              <a:t>pect</a:t>
            </a:r>
            <a:r>
              <a:rPr lang="en-GB" altLang="zh-CN" sz="1800" b="1" dirty="0">
                <a:solidFill>
                  <a:schemeClr val="accent5"/>
                </a:solidFill>
                <a:latin typeface="Arial" panose="020B0604020202020204" pitchFamily="34" charset="0"/>
                <a:cs typeface="Arial" panose="020B0604020202020204" pitchFamily="34" charset="0"/>
              </a:rPr>
              <a:t> from R17</a:t>
            </a:r>
            <a:endParaRPr lang="en-US" altLang="zh-CN" b="1" dirty="0">
              <a:solidFill>
                <a:schemeClr val="accent5"/>
              </a:solidFill>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25" y="681037"/>
            <a:ext cx="10515600" cy="510382"/>
          </a:xfrm>
        </p:spPr>
        <p:txBody>
          <a:bodyPr/>
          <a:lstStyle/>
          <a:p>
            <a:r>
              <a:rPr lang="en-US" altLang="zh-CN" sz="3600" dirty="0"/>
              <a:t>Observation 5: SA2 and SA5 Work Differently </a:t>
            </a:r>
            <a:endParaRPr lang="en-US" altLang="zh-CN" sz="3600" dirty="0"/>
          </a:p>
        </p:txBody>
      </p:sp>
      <p:sp>
        <p:nvSpPr>
          <p:cNvPr id="5" name="Content Placeholder 2"/>
          <p:cNvSpPr>
            <a:spLocks noGrp="1"/>
          </p:cNvSpPr>
          <p:nvPr>
            <p:ph idx="1"/>
          </p:nvPr>
        </p:nvSpPr>
        <p:spPr>
          <a:xfrm>
            <a:off x="78105" y="5955665"/>
            <a:ext cx="12192000" cy="363855"/>
          </a:xfrm>
          <a:solidFill>
            <a:schemeClr val="bg1"/>
          </a:solidFill>
        </p:spPr>
        <p:txBody>
          <a:bodyPr wrap="square">
            <a:noAutofit/>
          </a:bodyPr>
          <a:lstStyle/>
          <a:p>
            <a:pPr marL="0" indent="0">
              <a:spcBef>
                <a:spcPct val="0"/>
              </a:spcBef>
              <a:buNone/>
            </a:pPr>
            <a:r>
              <a:rPr lang="en-US" altLang="zh-CN" sz="2000" b="1" dirty="0">
                <a:solidFill>
                  <a:schemeClr val="accent5"/>
                </a:solidFill>
                <a:sym typeface="+mn-ea"/>
              </a:rPr>
              <a:t>Observation 5:</a:t>
            </a:r>
            <a:r>
              <a:rPr lang="zh-CN" altLang="en-US" sz="2000" b="1" dirty="0">
                <a:solidFill>
                  <a:schemeClr val="accent5"/>
                </a:solidFill>
                <a:sym typeface="+mn-ea"/>
              </a:rPr>
              <a:t> </a:t>
            </a:r>
            <a:r>
              <a:rPr lang="en-US" altLang="zh-CN" sz="2000" b="1" dirty="0">
                <a:solidFill>
                  <a:schemeClr val="accent5"/>
                </a:solidFill>
                <a:sym typeface="+mn-ea"/>
              </a:rPr>
              <a:t>SA2 and SA5 works on different types of data, different operation and processing purposes.</a:t>
            </a:r>
            <a:endParaRPr lang="en-US" altLang="zh-CN" sz="2000" b="1" dirty="0">
              <a:solidFill>
                <a:schemeClr val="accent5"/>
              </a:solidFill>
              <a:sym typeface="+mn-ea"/>
            </a:endParaRPr>
          </a:p>
          <a:p>
            <a:pPr marL="457200" lvl="1">
              <a:spcBef>
                <a:spcPct val="0"/>
              </a:spcBef>
            </a:pPr>
            <a:endParaRPr lang="en-US" sz="1800" dirty="0"/>
          </a:p>
        </p:txBody>
      </p:sp>
      <p:graphicFrame>
        <p:nvGraphicFramePr>
          <p:cNvPr id="8" name="表格 7"/>
          <p:cNvGraphicFramePr>
            <a:graphicFrameLocks noGrp="1"/>
          </p:cNvGraphicFramePr>
          <p:nvPr>
            <p:custDataLst>
              <p:tags r:id="rId1"/>
            </p:custDataLst>
          </p:nvPr>
        </p:nvGraphicFramePr>
        <p:xfrm>
          <a:off x="240128" y="1981238"/>
          <a:ext cx="11303635" cy="3769360"/>
        </p:xfrm>
        <a:graphic>
          <a:graphicData uri="http://schemas.openxmlformats.org/drawingml/2006/table">
            <a:tbl>
              <a:tblPr firstRow="1" bandRow="1"/>
              <a:tblGrid>
                <a:gridCol w="1305560"/>
                <a:gridCol w="4674137"/>
                <a:gridCol w="5323938"/>
              </a:tblGrid>
              <a:tr h="304800">
                <a:tc>
                  <a:txBody>
                    <a:bodyPr/>
                    <a:lstStyle/>
                    <a:p>
                      <a:endParaRPr lang="zh-CN" sz="1400" dirty="0">
                        <a:effectLst/>
                        <a:latin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US" sz="1400" b="1"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SA2</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900"/>
                        </a:spcAft>
                      </a:pPr>
                      <a:r>
                        <a:rPr lang="en-US" sz="1400" b="1"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SA5</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2205">
                <a:tc>
                  <a:txBody>
                    <a:bodyPr/>
                    <a:lstStyle/>
                    <a:p>
                      <a:pPr hangingPunct="0">
                        <a:spcAft>
                          <a:spcPts val="900"/>
                        </a:spcAft>
                      </a:pP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TOR (Terms of Reference)</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hangingPunct="0">
                        <a:spcAft>
                          <a:spcPts val="0"/>
                        </a:spcAft>
                      </a:pPr>
                      <a:r>
                        <a:rPr lang="en-GB" altLang="zh-CN" sz="1600" kern="1200" dirty="0">
                          <a:solidFill>
                            <a:schemeClr val="tx1"/>
                          </a:solidFill>
                          <a:effectLst/>
                          <a:latin typeface="Times New Roman" panose="02020603050405020304" pitchFamily="18" charset="0"/>
                          <a:ea typeface="+mn-ea"/>
                          <a:cs typeface="Times New Roman" panose="02020603050405020304" pitchFamily="18" charset="0"/>
                        </a:rPr>
                        <a:t>SP-210266</a:t>
                      </a:r>
                      <a:endParaRPr lang="en-GB" altLang="zh-CN" sz="1600" kern="1200" dirty="0">
                        <a:solidFill>
                          <a:schemeClr val="tx1"/>
                        </a:solidFill>
                        <a:effectLst/>
                        <a:latin typeface="Times New Roman" panose="02020603050405020304" pitchFamily="18" charset="0"/>
                        <a:ea typeface="+mn-ea"/>
                        <a:cs typeface="Times New Roman" panose="02020603050405020304" pitchFamily="18" charset="0"/>
                      </a:endParaRPr>
                    </a:p>
                    <a:p>
                      <a:pPr hangingPunct="0">
                        <a:spcAft>
                          <a:spcPts val="0"/>
                        </a:spcAft>
                      </a:pPr>
                      <a:r>
                        <a:rPr lang="en-GB" altLang="zh-CN" sz="1600" kern="1200" dirty="0">
                          <a:solidFill>
                            <a:schemeClr val="tx1"/>
                          </a:solidFill>
                          <a:effectLst/>
                          <a:latin typeface="Times New Roman" panose="02020603050405020304" pitchFamily="18" charset="0"/>
                          <a:ea typeface="+mn-ea"/>
                          <a:cs typeface="Times New Roman" panose="02020603050405020304" pitchFamily="18" charset="0"/>
                        </a:rPr>
                        <a:t>Architecture model and concepts: data storage;</a:t>
                      </a:r>
                      <a:endParaRPr lang="en-GB" altLang="zh-CN" sz="1600" kern="1200" dirty="0">
                        <a:solidFill>
                          <a:schemeClr val="tx1"/>
                        </a:solidFill>
                        <a:effectLst/>
                        <a:latin typeface="Times New Roman" panose="02020603050405020304" pitchFamily="18" charset="0"/>
                        <a:ea typeface="+mn-ea"/>
                        <a:cs typeface="Times New Roman" panose="02020603050405020304" pitchFamily="18" charset="0"/>
                      </a:endParaRPr>
                    </a:p>
                    <a:p>
                      <a:pPr hangingPunct="0">
                        <a:spcAft>
                          <a:spcPts val="0"/>
                        </a:spcAft>
                      </a:pPr>
                      <a:r>
                        <a:rPr lang="en-GB" altLang="zh-CN" sz="1600" kern="1200" dirty="0">
                          <a:solidFill>
                            <a:schemeClr val="tx1"/>
                          </a:solidFill>
                          <a:effectLst/>
                          <a:latin typeface="Times New Roman" panose="02020603050405020304" pitchFamily="18" charset="0"/>
                          <a:ea typeface="+mn-ea"/>
                          <a:cs typeface="Times New Roman" panose="02020603050405020304" pitchFamily="18" charset="0"/>
                        </a:rPr>
                        <a:t>End-to-end Procedures: </a:t>
                      </a:r>
                      <a:r>
                        <a:rPr lang="en-US" altLang="zh-CN" sz="1600" kern="1200" dirty="0">
                          <a:solidFill>
                            <a:schemeClr val="tx1"/>
                          </a:solidFill>
                          <a:effectLst/>
                          <a:latin typeface="Times New Roman" panose="02020603050405020304" pitchFamily="18" charset="0"/>
                          <a:ea typeface="+mn-ea"/>
                          <a:cs typeface="Times New Roman" panose="02020603050405020304" pitchFamily="18" charset="0"/>
                        </a:rPr>
                        <a:t>Data collection and storage </a:t>
                      </a:r>
                      <a:endParaRPr lang="zh-CN" altLang="en-US" sz="1600" kern="1200" dirty="0">
                        <a:solidFill>
                          <a:schemeClr val="tx1"/>
                        </a:solidFill>
                        <a:effectLst/>
                        <a:latin typeface="Times New Roman" panose="02020603050405020304" pitchFamily="18" charset="0"/>
                        <a:ea typeface="+mn-ea"/>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hangingPunct="0">
                        <a:spcAft>
                          <a:spcPts val="900"/>
                        </a:spcAft>
                      </a:pPr>
                      <a:r>
                        <a:rPr lang="en-GB" altLang="zh-CN" sz="1600" kern="1200" dirty="0">
                          <a:solidFill>
                            <a:schemeClr val="tx1"/>
                          </a:solidFill>
                          <a:effectLst/>
                          <a:latin typeface="Times New Roman" panose="02020603050405020304" pitchFamily="18" charset="0"/>
                          <a:ea typeface="+mn-ea"/>
                          <a:cs typeface="Times New Roman" panose="02020603050405020304" pitchFamily="18" charset="0"/>
                        </a:rPr>
                        <a:t>SP-241885</a:t>
                      </a:r>
                      <a:endParaRPr lang="en-GB" altLang="zh-CN" sz="1600" kern="1200" dirty="0">
                        <a:solidFill>
                          <a:schemeClr val="tx1"/>
                        </a:solidFill>
                        <a:effectLst/>
                        <a:latin typeface="Times New Roman" panose="02020603050405020304" pitchFamily="18" charset="0"/>
                        <a:ea typeface="+mn-ea"/>
                        <a:cs typeface="Times New Roman" panose="02020603050405020304" pitchFamily="18" charset="0"/>
                      </a:endParaRPr>
                    </a:p>
                    <a:p>
                      <a:pPr hangingPunct="0">
                        <a:spcAft>
                          <a:spcPts val="900"/>
                        </a:spcAft>
                      </a:pPr>
                      <a:r>
                        <a:rPr lang="en-GB" altLang="zh-CN" sz="1400" kern="1200" dirty="0">
                          <a:solidFill>
                            <a:schemeClr val="tx1"/>
                          </a:solidFill>
                          <a:effectLst/>
                          <a:latin typeface="Times New Roman" panose="02020603050405020304" pitchFamily="18" charset="0"/>
                          <a:ea typeface="+mn-ea"/>
                          <a:cs typeface="Times New Roman" panose="02020603050405020304" pitchFamily="18" charset="0"/>
                        </a:rPr>
                        <a:t>Data collection for Management, </a:t>
                      </a:r>
                      <a:r>
                        <a:rPr lang="en-US" altLang="zh-CN" sz="1400" kern="1200" dirty="0">
                          <a:solidFill>
                            <a:schemeClr val="tx1"/>
                          </a:solidFill>
                          <a:effectLst/>
                          <a:latin typeface="Times New Roman" panose="02020603050405020304" pitchFamily="18" charset="0"/>
                          <a:ea typeface="+mn-ea"/>
                          <a:cs typeface="Times New Roman" panose="02020603050405020304" pitchFamily="18" charset="0"/>
                        </a:rPr>
                        <a:t>Orchestration and Charging</a:t>
                      </a:r>
                      <a:r>
                        <a:rPr lang="en-GB" altLang="zh-CN" sz="1400" kern="1200" dirty="0">
                          <a:solidFill>
                            <a:schemeClr val="tx1"/>
                          </a:solidFill>
                          <a:effectLst/>
                          <a:latin typeface="Times New Roman" panose="02020603050405020304" pitchFamily="18" charset="0"/>
                          <a:ea typeface="+mn-ea"/>
                          <a:cs typeface="Times New Roman" panose="02020603050405020304" pitchFamily="18" charset="0"/>
                        </a:rPr>
                        <a:t>. Examples of data being collected: alarms, performance measurements, KPIs, </a:t>
                      </a:r>
                      <a:r>
                        <a:rPr lang="en-GB" altLang="zh-CN" sz="1400" kern="1200" dirty="0" err="1">
                          <a:solidFill>
                            <a:schemeClr val="tx1"/>
                          </a:solidFill>
                          <a:effectLst/>
                          <a:latin typeface="Times New Roman" panose="02020603050405020304" pitchFamily="18" charset="0"/>
                          <a:ea typeface="+mn-ea"/>
                          <a:cs typeface="Times New Roman" panose="02020603050405020304" pitchFamily="18" charset="0"/>
                        </a:rPr>
                        <a:t>QoE</a:t>
                      </a:r>
                      <a:r>
                        <a:rPr lang="en-GB" altLang="zh-CN" sz="1400" kern="1200" dirty="0">
                          <a:solidFill>
                            <a:schemeClr val="tx1"/>
                          </a:solidFill>
                          <a:effectLst/>
                          <a:latin typeface="Times New Roman" panose="02020603050405020304" pitchFamily="18" charset="0"/>
                          <a:ea typeface="+mn-ea"/>
                          <a:cs typeface="Times New Roman" panose="02020603050405020304" pitchFamily="18" charset="0"/>
                        </a:rPr>
                        <a:t>, trace, MDT data and charging information.</a:t>
                      </a:r>
                      <a:endParaRPr lang="zh-CN" sz="12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518160">
                <a:tc>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Data type</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AI model/training data; sensing data; Energy related data; other dynamic policy/configuration information</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Management data, including configuration/performance data, NF status data/information, KPIs,</a:t>
                      </a:r>
                      <a:r>
                        <a:rPr lang="zh-CN" alt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Network level EE related data</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731520">
                <a:tc>
                  <a:txBody>
                    <a:bodyPr/>
                    <a:lstStyle/>
                    <a:p>
                      <a:pPr hangingPunct="0">
                        <a:spcAft>
                          <a:spcPts val="900"/>
                        </a:spcAft>
                      </a:pP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Purpose</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hangingPunct="0">
                        <a:spcAft>
                          <a:spcPts val="900"/>
                        </a:spcAft>
                      </a:pP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Service Data Control: Efficient service data transmission; service data storage and processing; service data exposure based on AF/UE requirement.</a:t>
                      </a:r>
                      <a:endPar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hangingPunct="0">
                        <a:spcAft>
                          <a:spcPts val="900"/>
                        </a:spcAft>
                      </a:pP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Management data control: Management data/historical management data discovery, collection, store and reporting.</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r>
              <a:tr h="304800">
                <a:tc>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Data source</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UE, RAN, </a:t>
                      </a: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CN</a:t>
                      </a: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(e.g., UPF </a:t>
                      </a: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and</a:t>
                      </a: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 other CP NFs)</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hangingPunct="0">
                        <a:spcAft>
                          <a:spcPts val="900"/>
                        </a:spcAft>
                      </a:pPr>
                      <a:r>
                        <a:rPr lang="en-US" sz="140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RAN, CN; </a:t>
                      </a:r>
                      <a:r>
                        <a:rPr lang="en-US" sz="140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sym typeface="+mn-ea"/>
                        </a:rPr>
                        <a:t>UE level measurements</a:t>
                      </a:r>
                      <a:endParaRPr lang="zh-CN" sz="140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304800">
                <a:tc rowSpan="2">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Handling feature</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hangingPunct="0">
                        <a:spcAft>
                          <a:spcPts val="900"/>
                        </a:spcAft>
                      </a:pP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Collection, transmission, </a:t>
                      </a: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Store, processing, exposure </a:t>
                      </a:r>
                      <a:r>
                        <a:rPr lang="en-US" sz="1400" dirty="0" err="1">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etc</a:t>
                      </a: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hangingPunct="0">
                        <a:spcAft>
                          <a:spcPts val="900"/>
                        </a:spcAft>
                      </a:pP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Collection, storage, processing, reporting, discovery, </a:t>
                      </a:r>
                      <a:r>
                        <a:rPr lang="en-US" sz="1400" dirty="0" err="1">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etc</a:t>
                      </a:r>
                      <a:r>
                        <a:rPr lang="en-US"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473075">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0">
                        <a:lnSpc>
                          <a:spcPct val="100000"/>
                        </a:lnSpc>
                        <a:spcBef>
                          <a:spcPts val="0"/>
                        </a:spcBef>
                        <a:spcAft>
                          <a:spcPts val="900"/>
                        </a:spcAft>
                        <a:buClrTx/>
                        <a:buSzTx/>
                        <a:buFontTx/>
                        <a:buNone/>
                        <a:defRPr/>
                      </a:pP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Consumer: AF, UE or RAN</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0">
                        <a:lnSpc>
                          <a:spcPct val="100000"/>
                        </a:lnSpc>
                        <a:spcBef>
                          <a:spcPts val="0"/>
                        </a:spcBef>
                        <a:spcAft>
                          <a:spcPts val="900"/>
                        </a:spcAft>
                        <a:buClrTx/>
                        <a:buSzTx/>
                        <a:buFontTx/>
                        <a:buNone/>
                        <a:defRPr/>
                      </a:pPr>
                      <a:r>
                        <a:rPr lang="en-US" alt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Consumer: NWDAF, RAN, operator management system or AF</a:t>
                      </a:r>
                      <a:endParaRPr lang="zh-CN" sz="14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sp>
        <p:nvSpPr>
          <p:cNvPr id="3" name="文本框 2"/>
          <p:cNvSpPr txBox="1"/>
          <p:nvPr/>
        </p:nvSpPr>
        <p:spPr>
          <a:xfrm>
            <a:off x="3195320" y="1460877"/>
            <a:ext cx="5801360" cy="521970"/>
          </a:xfrm>
          <a:prstGeom prst="rect">
            <a:avLst/>
          </a:prstGeom>
          <a:noFill/>
        </p:spPr>
        <p:txBody>
          <a:bodyPr wrap="square" rtlCol="0" anchor="t">
            <a:spAutoFit/>
          </a:bodyPr>
          <a:lstStyle/>
          <a:p>
            <a:r>
              <a:rPr lang="en-US" altLang="zh-CN" sz="2800" dirty="0">
                <a:latin typeface="Times New Roman" panose="02020603050405020304" pitchFamily="18" charset="0"/>
                <a:cs typeface="Times New Roman" panose="02020603050405020304" pitchFamily="18" charset="0"/>
                <a:sym typeface="+mn-ea"/>
              </a:rPr>
              <a:t>Comparison between SA2 and SA5</a:t>
            </a:r>
            <a:endParaRPr lang="en-US" altLang="zh-CN" sz="2800" dirty="0">
              <a:latin typeface="Times New Roman" panose="02020603050405020304" pitchFamily="18" charset="0"/>
              <a:cs typeface="Times New Roman" panose="02020603050405020304" pitchFamily="18" charset="0"/>
              <a:sym typeface="+mn-ea"/>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2140" y="355977"/>
            <a:ext cx="10515600" cy="646847"/>
          </a:xfrm>
        </p:spPr>
        <p:txBody>
          <a:bodyPr/>
          <a:p>
            <a:r>
              <a:rPr lang="en-US" altLang="zh-CN"/>
              <a:t>Observation from Another Angle</a:t>
            </a:r>
            <a:endParaRPr lang="en-US" altLang="zh-CN"/>
          </a:p>
        </p:txBody>
      </p:sp>
      <p:pic>
        <p:nvPicPr>
          <p:cNvPr id="7" name="图片 6"/>
          <p:cNvPicPr>
            <a:picLocks noChangeAspect="1"/>
          </p:cNvPicPr>
          <p:nvPr/>
        </p:nvPicPr>
        <p:blipFill>
          <a:blip r:embed="rId1"/>
          <a:stretch>
            <a:fillRect/>
          </a:stretch>
        </p:blipFill>
        <p:spPr>
          <a:xfrm>
            <a:off x="614680" y="1513205"/>
            <a:ext cx="10970260" cy="4732020"/>
          </a:xfrm>
          <a:prstGeom prst="rect">
            <a:avLst/>
          </a:prstGeom>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Way forward</a:t>
            </a:r>
            <a:endParaRPr lang="zh-CN" altLang="en-US" dirty="0"/>
          </a:p>
        </p:txBody>
      </p:sp>
      <p:sp>
        <p:nvSpPr>
          <p:cNvPr id="6" name="文本框 5"/>
          <p:cNvSpPr txBox="1"/>
          <p:nvPr/>
        </p:nvSpPr>
        <p:spPr>
          <a:xfrm>
            <a:off x="156002" y="1839019"/>
            <a:ext cx="11717435" cy="3451225"/>
          </a:xfrm>
          <a:prstGeom prst="rect">
            <a:avLst/>
          </a:prstGeom>
          <a:noFill/>
        </p:spPr>
        <p:txBody>
          <a:bodyPr wrap="square">
            <a:spAutoFit/>
          </a:bodyPr>
          <a:lstStyle/>
          <a:p>
            <a:pPr>
              <a:lnSpc>
                <a:spcPct val="90000"/>
              </a:lnSpc>
            </a:pPr>
            <a:r>
              <a:rPr lang="en-US" altLang="zh-CN" sz="2800" dirty="0">
                <a:solidFill>
                  <a:srgbClr val="0F1115"/>
                </a:solidFill>
                <a:latin typeface="Times New Roman" panose="02020603050405020304" pitchFamily="18" charset="0"/>
                <a:cs typeface="Times New Roman" panose="02020603050405020304" pitchFamily="18" charset="0"/>
              </a:rPr>
              <a:t>It is proposed to discuss the paper. Maybe Update the table in Page 6 &amp;7. Try to reach a common understanding and send LS to SA2, SA5 and RAN. </a:t>
            </a:r>
            <a:endParaRPr lang="en-US" altLang="zh-CN" sz="2800" dirty="0">
              <a:solidFill>
                <a:srgbClr val="0F1115"/>
              </a:solidFill>
              <a:latin typeface="Times New Roman" panose="02020603050405020304" pitchFamily="18" charset="0"/>
              <a:cs typeface="Times New Roman" panose="02020603050405020304" pitchFamily="18" charset="0"/>
            </a:endParaRPr>
          </a:p>
          <a:p>
            <a:pPr algn="l"/>
            <a:endParaRPr lang="en-US" altLang="zh-CN" sz="2800" dirty="0">
              <a:solidFill>
                <a:srgbClr val="0F1115"/>
              </a:solidFill>
              <a:latin typeface="Times New Roman" panose="02020603050405020304" pitchFamily="18" charset="0"/>
              <a:cs typeface="Times New Roman" panose="02020603050405020304" pitchFamily="18" charset="0"/>
            </a:endParaRPr>
          </a:p>
          <a:p>
            <a:pPr algn="l"/>
            <a:r>
              <a:rPr lang="en-US" altLang="zh-CN" sz="2800" b="1" dirty="0">
                <a:solidFill>
                  <a:srgbClr val="0F1115"/>
                </a:solidFill>
                <a:latin typeface="Times New Roman" panose="02020603050405020304" pitchFamily="18" charset="0"/>
                <a:cs typeface="Times New Roman" panose="02020603050405020304" pitchFamily="18" charset="0"/>
              </a:rPr>
              <a:t>Way forward:</a:t>
            </a:r>
            <a:endParaRPr lang="en-US" altLang="zh-CN" sz="2800" b="1" dirty="0">
              <a:solidFill>
                <a:srgbClr val="0F1115"/>
              </a:solidFill>
              <a:latin typeface="Times New Roman" panose="02020603050405020304" pitchFamily="18" charset="0"/>
              <a:cs typeface="Times New Roman" panose="02020603050405020304" pitchFamily="18" charset="0"/>
            </a:endParaRPr>
          </a:p>
          <a:p>
            <a:pPr marL="514350" indent="-514350" algn="l">
              <a:buFont typeface="+mj-lt"/>
              <a:buAutoNum type="arabicPeriod"/>
            </a:pPr>
            <a:r>
              <a:rPr lang="en-US" altLang="zh-CN" sz="2800" dirty="0">
                <a:solidFill>
                  <a:srgbClr val="0F1115"/>
                </a:solidFill>
                <a:latin typeface="Times New Roman" panose="02020603050405020304" pitchFamily="18" charset="0"/>
                <a:cs typeface="Times New Roman" panose="02020603050405020304" pitchFamily="18" charset="0"/>
              </a:rPr>
              <a:t>SA2 defines overall data framework, improving user experience and supporting new services; </a:t>
            </a:r>
            <a:endParaRPr lang="en-US" altLang="zh-CN" sz="2800" dirty="0">
              <a:solidFill>
                <a:srgbClr val="0F1115"/>
              </a:solidFill>
              <a:latin typeface="Times New Roman" panose="02020603050405020304" pitchFamily="18" charset="0"/>
              <a:cs typeface="Times New Roman" panose="02020603050405020304" pitchFamily="18" charset="0"/>
            </a:endParaRPr>
          </a:p>
          <a:p>
            <a:pPr marL="514350" indent="-514350" algn="l">
              <a:buFont typeface="+mj-lt"/>
              <a:buAutoNum type="arabicPeriod"/>
            </a:pPr>
            <a:r>
              <a:rPr lang="en-US" altLang="zh-CN" sz="2800" dirty="0">
                <a:solidFill>
                  <a:srgbClr val="0F1115"/>
                </a:solidFill>
                <a:latin typeface="Times New Roman" panose="02020603050405020304" pitchFamily="18" charset="0"/>
                <a:cs typeface="Times New Roman" panose="02020603050405020304" pitchFamily="18" charset="0"/>
              </a:rPr>
              <a:t>SA5 focus on management data aspect.</a:t>
            </a:r>
            <a:endParaRPr lang="en-US" altLang="zh-CN" sz="2800" dirty="0">
              <a:solidFill>
                <a:srgbClr val="0F1115"/>
              </a:solidFill>
              <a:latin typeface="Times New Roman" panose="02020603050405020304" pitchFamily="18" charset="0"/>
              <a:cs typeface="Times New Roman" panose="02020603050405020304" pitchFamily="18" charset="0"/>
            </a:endParaRPr>
          </a:p>
          <a:p>
            <a:pPr marL="514350" indent="-514350" algn="l">
              <a:buFont typeface="+mj-lt"/>
              <a:buAutoNum type="arabicPeriod"/>
            </a:pPr>
            <a:r>
              <a:rPr lang="en-US" altLang="zh-CN" sz="2800" dirty="0">
                <a:solidFill>
                  <a:srgbClr val="0F1115"/>
                </a:solidFill>
                <a:latin typeface="Times New Roman" panose="02020603050405020304" pitchFamily="18" charset="0"/>
                <a:cs typeface="Times New Roman" panose="02020603050405020304" pitchFamily="18" charset="0"/>
              </a:rPr>
              <a:t>Data collection (UE-&gt;RAN) is in the remit of RAN WGs </a:t>
            </a:r>
            <a:endParaRPr lang="en-US" altLang="zh-CN" sz="2800" dirty="0">
              <a:solidFill>
                <a:srgbClr val="0F1115"/>
              </a:solidFill>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
</file>

<file path=ppt/tags/tag1.xml><?xml version="1.0" encoding="utf-8"?>
<p:tagLst xmlns:p="http://schemas.openxmlformats.org/presentationml/2006/main">
  <p:tag name="TABLE_ENDDRAG_ORIGIN_RECT" val="890*277"/>
  <p:tag name="TABLE_ENDDRAG_RECT" val="20*118*890*277"/>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2.xml><?xml version="1.0" encoding="utf-8"?>
<ds:datastoreItem xmlns:ds="http://schemas.openxmlformats.org/officeDocument/2006/customXml" ds:itemID="{35CA3727-A4EB-4398-9783-D0148B061093}">
  <ds:schemaRefs/>
</ds:datastoreItem>
</file>

<file path=customXml/itemProps3.xml><?xml version="1.0" encoding="utf-8"?>
<ds:datastoreItem xmlns:ds="http://schemas.openxmlformats.org/officeDocument/2006/customXml" ds:itemID="{7D3A830A-0AC8-45A7-9E99-DF047C23D0D0}">
  <ds:schemaRefs/>
</ds:datastoreItem>
</file>

<file path=customXml/itemProps4.xml><?xml version="1.0" encoding="utf-8"?>
<ds:datastoreItem xmlns:ds="http://schemas.openxmlformats.org/officeDocument/2006/customXml" ds:itemID="{A5F95C9B-1E14-4FAC-ADDA-20A74A398E0F}">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6889</Words>
  <Application>WPS 演示</Application>
  <PresentationFormat>宽屏</PresentationFormat>
  <Paragraphs>149</Paragraphs>
  <Slides>8</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vt:i4>
      </vt:variant>
    </vt:vector>
  </HeadingPairs>
  <TitlesOfParts>
    <vt:vector size="23" baseType="lpstr">
      <vt:lpstr>Arial</vt:lpstr>
      <vt:lpstr>宋体</vt:lpstr>
      <vt:lpstr>Wingdings</vt:lpstr>
      <vt:lpstr>Calibri</vt:lpstr>
      <vt:lpstr>Calibri Light</vt:lpstr>
      <vt:lpstr>Times New Roman</vt:lpstr>
      <vt:lpstr>微软雅黑 Light</vt:lpstr>
      <vt:lpstr>Malgun Gothic</vt:lpstr>
      <vt:lpstr>微软雅黑</vt:lpstr>
      <vt:lpstr>Arial Unicode MS</vt:lpstr>
      <vt:lpstr>Calibri Light</vt:lpstr>
      <vt:lpstr>Arial</vt:lpstr>
      <vt:lpstr>Calibri</vt:lpstr>
      <vt:lpstr>Symbol</vt:lpstr>
      <vt:lpstr>Office Theme</vt:lpstr>
      <vt:lpstr>6G Data framework —motivation and work split</vt:lpstr>
      <vt:lpstr>Observation 1: Big New Value Opportunity for the Industry</vt:lpstr>
      <vt:lpstr>Observation 2: Work in SA2 Require A Unified Architecture Design</vt:lpstr>
      <vt:lpstr>Observation 3: Big Gap on Data Framework</vt:lpstr>
      <vt:lpstr>Observation 4: Data management work in SA5</vt:lpstr>
      <vt:lpstr>Observation 5: SA2 and SA5 Work Differently </vt:lpstr>
      <vt:lpstr>PowerPoint 演示文稿</vt:lpstr>
      <vt:lpstr>Proposed Way forward</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孙滔</cp:lastModifiedBy>
  <cp:revision>784</cp:revision>
  <dcterms:created xsi:type="dcterms:W3CDTF">2010-02-05T13:52:00Z</dcterms:created>
  <dcterms:modified xsi:type="dcterms:W3CDTF">2025-09-09T18:20:44Z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ICV">
    <vt:lpwstr>A75B116D12624DB7A6C1E0F560444F18_13</vt:lpwstr>
  </property>
  <property fmtid="{D5CDD505-2E9C-101B-9397-08002B2CF9AE}" pid="5" name="KSOProductBuildVer">
    <vt:lpwstr>2052-12.1.0.22529</vt:lpwstr>
  </property>
</Properties>
</file>